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8" r:id="rId3"/>
    <p:sldId id="262" r:id="rId4"/>
    <p:sldId id="257" r:id="rId5"/>
    <p:sldId id="269" r:id="rId6"/>
    <p:sldId id="270" r:id="rId7"/>
    <p:sldId id="271" r:id="rId8"/>
    <p:sldId id="272" r:id="rId9"/>
    <p:sldId id="273" r:id="rId10"/>
    <p:sldId id="275" r:id="rId11"/>
    <p:sldId id="274" r:id="rId12"/>
    <p:sldId id="276" r:id="rId13"/>
    <p:sldId id="258" r:id="rId1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0" d="100"/>
          <a:sy n="150" d="100"/>
        </p:scale>
        <p:origin x="-14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238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67ECBB-9328-4933-81E1-D9FBCC0EE0C9}" type="datetimeFigureOut">
              <a:rPr lang="es-MX" smtClean="0"/>
              <a:t>14/10/2015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756F89-9168-4D50-A79C-82EE97FAC34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96142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1CED25-8F5C-4DF8-A1EC-81351DCCA897}" type="datetimeFigureOut">
              <a:rPr lang="es-MX" smtClean="0"/>
              <a:t>14/10/2015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BC68C5-08A4-4DEE-A5DD-44CC138664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4780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37ECA1F-14DA-4108-A44B-1A66F0B4996A}" type="datetimeFigureOut">
              <a:rPr lang="es-MX" smtClean="0"/>
              <a:t>14/10/2015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3AF713-8319-4436-9467-D10C082851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32670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37ECA1F-14DA-4108-A44B-1A66F0B4996A}" type="datetimeFigureOut">
              <a:rPr lang="es-MX" smtClean="0"/>
              <a:t>14/10/2015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3AF713-8319-4436-9467-D10C082851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801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31024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37ECA1F-14DA-4108-A44B-1A66F0B4996A}" type="datetimeFigureOut">
              <a:rPr lang="es-MX" smtClean="0"/>
              <a:t>14/10/2015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3AF713-8319-4436-9467-D10C082851F1}" type="slidenum">
              <a:rPr lang="es-MX" smtClean="0"/>
              <a:t>‹Nº›</a:t>
            </a:fld>
            <a:endParaRPr lang="es-MX"/>
          </a:p>
        </p:txBody>
      </p:sp>
      <p:pic>
        <p:nvPicPr>
          <p:cNvPr id="8" name="7 Imagen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8927" y="188641"/>
            <a:ext cx="1485096" cy="936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3154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37ECA1F-14DA-4108-A44B-1A66F0B4996A}" type="datetimeFigureOut">
              <a:rPr lang="es-MX" smtClean="0"/>
              <a:t>14/10/2015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3AF713-8319-4436-9467-D10C082851F1}" type="slidenum">
              <a:rPr lang="es-MX" smtClean="0"/>
              <a:t>‹Nº›</a:t>
            </a:fld>
            <a:endParaRPr lang="es-MX"/>
          </a:p>
        </p:txBody>
      </p:sp>
      <p:pic>
        <p:nvPicPr>
          <p:cNvPr id="8" name="7 Imagen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8927" y="188641"/>
            <a:ext cx="1485096" cy="936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9667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11760" y="274638"/>
            <a:ext cx="627504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37ECA1F-14DA-4108-A44B-1A66F0B4996A}" type="datetimeFigureOut">
              <a:rPr lang="es-MX" smtClean="0"/>
              <a:t>14/10/2015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3AF713-8319-4436-9467-D10C082851F1}" type="slidenum">
              <a:rPr lang="es-MX" smtClean="0"/>
              <a:t>‹Nº›</a:t>
            </a:fld>
            <a:endParaRPr lang="es-MX"/>
          </a:p>
        </p:txBody>
      </p:sp>
      <p:pic>
        <p:nvPicPr>
          <p:cNvPr id="10" name="9 Imagen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88641"/>
            <a:ext cx="1485096" cy="936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255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03032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37ECA1F-14DA-4108-A44B-1A66F0B4996A}" type="datetimeFigureOut">
              <a:rPr lang="es-MX" smtClean="0"/>
              <a:t>14/10/2015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3AF713-8319-4436-9467-D10C082851F1}" type="slidenum">
              <a:rPr lang="es-MX" smtClean="0"/>
              <a:t>‹Nº›</a:t>
            </a:fld>
            <a:endParaRPr lang="es-MX"/>
          </a:p>
        </p:txBody>
      </p:sp>
      <p:pic>
        <p:nvPicPr>
          <p:cNvPr id="6" name="5 Imagen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8927" y="188641"/>
            <a:ext cx="1485096" cy="936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622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6975" y="1700523"/>
            <a:ext cx="6624736" cy="3021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363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49" r:id="rId2"/>
    <p:sldLayoutId id="2147483650" r:id="rId3"/>
    <p:sldLayoutId id="2147483651" r:id="rId4"/>
    <p:sldLayoutId id="2147483653" r:id="rId5"/>
    <p:sldLayoutId id="2147483654" r:id="rId6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6975" y="1676512"/>
            <a:ext cx="6624736" cy="3021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24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539552" y="1556792"/>
            <a:ext cx="2016224" cy="46166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3 Rectángulo"/>
          <p:cNvSpPr/>
          <p:nvPr/>
        </p:nvSpPr>
        <p:spPr>
          <a:xfrm>
            <a:off x="467544" y="404664"/>
            <a:ext cx="391498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s-MX" sz="3000" b="1" dirty="0">
                <a:solidFill>
                  <a:schemeClr val="bg1"/>
                </a:solidFill>
              </a:rPr>
              <a:t>Medios de conexión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78089" y="1556792"/>
            <a:ext cx="21937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solidFill>
                  <a:schemeClr val="bg1"/>
                </a:solidFill>
              </a:rPr>
              <a:t>Servicios Web</a:t>
            </a:r>
          </a:p>
        </p:txBody>
      </p:sp>
      <p:pic>
        <p:nvPicPr>
          <p:cNvPr id="6" name="Picture 3" descr="d:\Users\ACALDERONG\Desktop\coasas\t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0313" y="2151063"/>
            <a:ext cx="6581775" cy="421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681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1619672" y="1790797"/>
            <a:ext cx="5904656" cy="14523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Rectángulo"/>
          <p:cNvSpPr/>
          <p:nvPr/>
        </p:nvSpPr>
        <p:spPr>
          <a:xfrm>
            <a:off x="467544" y="404664"/>
            <a:ext cx="391498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s-MX" sz="3000" b="1" dirty="0">
                <a:solidFill>
                  <a:schemeClr val="bg1"/>
                </a:solidFill>
              </a:rPr>
              <a:t>Medios de conexión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1658210" y="1916832"/>
            <a:ext cx="38044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solidFill>
                  <a:schemeClr val="bg1"/>
                </a:solidFill>
              </a:rPr>
              <a:t>Convenios de </a:t>
            </a:r>
            <a:r>
              <a:rPr lang="es-MX" sz="2400" dirty="0" smtClean="0">
                <a:solidFill>
                  <a:schemeClr val="bg1"/>
                </a:solidFill>
              </a:rPr>
              <a:t>reconocimiento</a:t>
            </a:r>
          </a:p>
          <a:p>
            <a:r>
              <a:rPr lang="es-MX" sz="2400" dirty="0" smtClean="0">
                <a:solidFill>
                  <a:schemeClr val="bg1"/>
                </a:solidFill>
              </a:rPr>
              <a:t>de </a:t>
            </a:r>
            <a:r>
              <a:rPr lang="es-MX" sz="2400" dirty="0">
                <a:solidFill>
                  <a:schemeClr val="bg1"/>
                </a:solidFill>
              </a:rPr>
              <a:t>firmas electrónicas</a:t>
            </a:r>
          </a:p>
        </p:txBody>
      </p:sp>
      <p:pic>
        <p:nvPicPr>
          <p:cNvPr id="4101" name="Picture 5" descr="d:\Users\ACALDERONG\Desktop\coasas\t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065822"/>
            <a:ext cx="1956041" cy="1714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13 Rectángulo"/>
          <p:cNvSpPr/>
          <p:nvPr/>
        </p:nvSpPr>
        <p:spPr>
          <a:xfrm>
            <a:off x="1619672" y="4503001"/>
            <a:ext cx="5904656" cy="14523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14 CuadroTexto"/>
          <p:cNvSpPr txBox="1"/>
          <p:nvPr/>
        </p:nvSpPr>
        <p:spPr>
          <a:xfrm>
            <a:off x="1658210" y="4629036"/>
            <a:ext cx="45699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solidFill>
                  <a:schemeClr val="bg1"/>
                </a:solidFill>
              </a:rPr>
              <a:t>Adaptación de los sistemas del CJF </a:t>
            </a:r>
          </a:p>
          <a:p>
            <a:r>
              <a:rPr lang="es-MX" sz="2400" dirty="0">
                <a:solidFill>
                  <a:schemeClr val="bg1"/>
                </a:solidFill>
              </a:rPr>
              <a:t>a cualquier tipo de juicio, recurso </a:t>
            </a:r>
          </a:p>
          <a:p>
            <a:r>
              <a:rPr lang="es-MX" sz="2400" dirty="0">
                <a:solidFill>
                  <a:schemeClr val="bg1"/>
                </a:solidFill>
              </a:rPr>
              <a:t>o medios de defensa legal</a:t>
            </a:r>
          </a:p>
        </p:txBody>
      </p:sp>
      <p:pic>
        <p:nvPicPr>
          <p:cNvPr id="4102" name="Picture 6" descr="d:\Users\ACALDERONG\Desktop\coasas\t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149080"/>
            <a:ext cx="2465113" cy="2160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301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467544" y="404664"/>
            <a:ext cx="247375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s-MX" sz="3000" b="1" dirty="0" smtClean="0">
                <a:solidFill>
                  <a:schemeClr val="bg1"/>
                </a:solidFill>
              </a:rPr>
              <a:t>Escenarios</a:t>
            </a:r>
            <a:endParaRPr lang="es-MX" sz="3000" b="1" dirty="0">
              <a:solidFill>
                <a:schemeClr val="bg1"/>
              </a:solidFill>
            </a:endParaRPr>
          </a:p>
        </p:txBody>
      </p:sp>
      <p:pic>
        <p:nvPicPr>
          <p:cNvPr id="5123" name="Picture 3" descr="d:\Users\ACALDERONG\Desktop\coasas\T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7" y="2067447"/>
            <a:ext cx="2173404" cy="3833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d:\Users\ACALDERONG\Desktop\coasas\t9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4887" y="2060849"/>
            <a:ext cx="2173404" cy="3833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d:\Users\ACALDERONG\Desktop\coasas\t1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9183" y="2060848"/>
            <a:ext cx="2173404" cy="3833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021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467544" y="404664"/>
            <a:ext cx="449815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s-MX" sz="3000" b="1" dirty="0">
                <a:solidFill>
                  <a:schemeClr val="bg1"/>
                </a:solidFill>
              </a:rPr>
              <a:t>Equipo y licenciamiento</a:t>
            </a:r>
          </a:p>
        </p:txBody>
      </p:sp>
      <p:pic>
        <p:nvPicPr>
          <p:cNvPr id="6146" name="Picture 2" descr="d:\Users\ACALDERONG\Desktop\coasas\t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502756"/>
            <a:ext cx="7056784" cy="5153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1475656" y="1873105"/>
            <a:ext cx="5904656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smtClean="0"/>
              <a:t>a) Tecnología </a:t>
            </a:r>
            <a:r>
              <a:rPr lang="es-MX" sz="2000" b="1" dirty="0"/>
              <a:t>abierta para servicios Web</a:t>
            </a:r>
          </a:p>
          <a:p>
            <a:endParaRPr lang="es-MX" sz="2000" b="1" dirty="0" smtClean="0"/>
          </a:p>
          <a:p>
            <a:r>
              <a:rPr lang="es-MX" sz="2000" b="1" dirty="0" smtClean="0"/>
              <a:t>b) Desarrollo </a:t>
            </a:r>
            <a:r>
              <a:rPr lang="es-MX" sz="2000" b="1" dirty="0"/>
              <a:t>en Microsoft Visual Studio </a:t>
            </a:r>
            <a:endParaRPr lang="es-MX" sz="2000" b="1" dirty="0" smtClean="0"/>
          </a:p>
          <a:p>
            <a:r>
              <a:rPr lang="es-MX" sz="2000" b="1" dirty="0" smtClean="0"/>
              <a:t>en </a:t>
            </a:r>
            <a:r>
              <a:rPr lang="es-MX" sz="2000" b="1" dirty="0"/>
              <a:t>lenguaje C#</a:t>
            </a:r>
          </a:p>
          <a:p>
            <a:endParaRPr lang="es-MX" sz="2000" b="1" dirty="0" smtClean="0"/>
          </a:p>
          <a:p>
            <a:r>
              <a:rPr lang="es-MX" sz="2000" b="1" dirty="0" smtClean="0"/>
              <a:t>c) Microsoft </a:t>
            </a:r>
            <a:r>
              <a:rPr lang="es-MX" sz="2000" b="1" dirty="0"/>
              <a:t>Word para automatización de </a:t>
            </a:r>
            <a:r>
              <a:rPr lang="es-MX" sz="2000" b="1" dirty="0" smtClean="0"/>
              <a:t>generación de </a:t>
            </a:r>
            <a:r>
              <a:rPr lang="es-MX" sz="2000" b="1" dirty="0"/>
              <a:t>documentos, oficios, acuerdos, etc.</a:t>
            </a:r>
          </a:p>
          <a:p>
            <a:endParaRPr lang="es-MX" sz="2000" b="1" dirty="0" smtClean="0"/>
          </a:p>
          <a:p>
            <a:r>
              <a:rPr lang="es-MX" sz="2000" b="1" dirty="0" smtClean="0"/>
              <a:t>d) Servidor </a:t>
            </a:r>
            <a:r>
              <a:rPr lang="es-MX" sz="2000" b="1" dirty="0"/>
              <a:t>de base de datos. Microsoft SQL Server</a:t>
            </a:r>
          </a:p>
          <a:p>
            <a:endParaRPr lang="es-MX" sz="2000" b="1" dirty="0" smtClean="0"/>
          </a:p>
          <a:p>
            <a:r>
              <a:rPr lang="es-MX" sz="2000" b="1" dirty="0" smtClean="0"/>
              <a:t>e) Servidor </a:t>
            </a:r>
            <a:r>
              <a:rPr lang="es-MX" sz="2000" b="1" dirty="0"/>
              <a:t>Web Microsoft IIS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3415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Users\ACALDERONG\Desktop\coasas\titul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844824"/>
            <a:ext cx="6408712" cy="2624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883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Users\ACALDERONG\Desktop\coasas\t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6162675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d:\Users\ACALDERONG\Desktop\coasas\t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700808"/>
            <a:ext cx="5495925" cy="468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949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Users\ACALDERONG\Desktop\coasas\t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552212"/>
            <a:ext cx="9180512" cy="1733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1547664" y="4221088"/>
            <a:ext cx="62646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MX" sz="2800" dirty="0" smtClean="0"/>
              <a:t>Requerimientos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800" dirty="0"/>
              <a:t>Medios de </a:t>
            </a:r>
            <a:r>
              <a:rPr lang="es-MX" sz="2800" dirty="0" smtClean="0"/>
              <a:t>conexión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800" dirty="0" smtClean="0"/>
              <a:t>Escenarios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800" dirty="0"/>
              <a:t>Equipo y </a:t>
            </a:r>
            <a:r>
              <a:rPr lang="es-MX" sz="2800" dirty="0" smtClean="0"/>
              <a:t>licenciamiento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251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39552" y="1556792"/>
            <a:ext cx="4320480" cy="46166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Rectángulo"/>
          <p:cNvSpPr/>
          <p:nvPr/>
        </p:nvSpPr>
        <p:spPr>
          <a:xfrm>
            <a:off x="467544" y="404664"/>
            <a:ext cx="324140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MX" sz="3000" b="1" dirty="0">
                <a:solidFill>
                  <a:schemeClr val="bg1"/>
                </a:solidFill>
              </a:rPr>
              <a:t>Requerimientos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578089" y="1556792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solidFill>
                  <a:schemeClr val="bg1"/>
                </a:solidFill>
              </a:rPr>
              <a:t>Sistema de </a:t>
            </a:r>
            <a:r>
              <a:rPr lang="es-MX" sz="2400" dirty="0" smtClean="0">
                <a:solidFill>
                  <a:schemeClr val="bg1"/>
                </a:solidFill>
              </a:rPr>
              <a:t>gestión jurisdiccional</a:t>
            </a:r>
            <a:endParaRPr lang="es-MX" sz="2400" dirty="0">
              <a:solidFill>
                <a:schemeClr val="bg1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78089" y="2198141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b="1" dirty="0" smtClean="0"/>
              <a:t>General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971600" y="2780928"/>
            <a:ext cx="665820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/>
              <a:t>a. Sistema accesible por cada órgano jurisdiccional </a:t>
            </a:r>
            <a:r>
              <a:rPr lang="es-MX" sz="2400" dirty="0" smtClean="0"/>
              <a:t/>
            </a:r>
            <a:br>
              <a:rPr lang="es-MX" sz="2400" dirty="0" smtClean="0"/>
            </a:br>
            <a:r>
              <a:rPr lang="es-MX" sz="2400" dirty="0" smtClean="0"/>
              <a:t>a </a:t>
            </a:r>
            <a:r>
              <a:rPr lang="es-MX" sz="2400" dirty="0"/>
              <a:t>través de red.</a:t>
            </a:r>
          </a:p>
          <a:p>
            <a:r>
              <a:rPr lang="es-MX" sz="2400" dirty="0"/>
              <a:t>b. Solución Web o cliente servidor.</a:t>
            </a:r>
          </a:p>
          <a:p>
            <a:r>
              <a:rPr lang="es-MX" sz="2400" dirty="0"/>
              <a:t>c. Accesibilidad mediante servicios.</a:t>
            </a:r>
          </a:p>
          <a:p>
            <a:r>
              <a:rPr lang="es-MX" sz="2400" dirty="0"/>
              <a:t>d. Salida a Internet o canal dedicado.</a:t>
            </a:r>
          </a:p>
          <a:p>
            <a:endParaRPr lang="es-MX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86251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39552" y="1556792"/>
            <a:ext cx="4320480" cy="46166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Rectángulo"/>
          <p:cNvSpPr/>
          <p:nvPr/>
        </p:nvSpPr>
        <p:spPr>
          <a:xfrm>
            <a:off x="467544" y="404664"/>
            <a:ext cx="324140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MX" sz="3000" b="1" dirty="0">
                <a:solidFill>
                  <a:schemeClr val="bg1"/>
                </a:solidFill>
              </a:rPr>
              <a:t>Requerimientos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578089" y="1556792"/>
            <a:ext cx="4209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solidFill>
                  <a:schemeClr val="bg1"/>
                </a:solidFill>
              </a:rPr>
              <a:t>Sistema de </a:t>
            </a:r>
            <a:r>
              <a:rPr lang="es-MX" sz="2400" dirty="0" smtClean="0">
                <a:solidFill>
                  <a:schemeClr val="bg1"/>
                </a:solidFill>
              </a:rPr>
              <a:t>gestión jurisdiccional</a:t>
            </a:r>
            <a:endParaRPr lang="es-MX" sz="2400" dirty="0">
              <a:solidFill>
                <a:schemeClr val="bg1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78089" y="2198141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b="1" dirty="0"/>
              <a:t>Módulos</a:t>
            </a:r>
            <a:endParaRPr lang="es-MX" sz="2400" b="1" dirty="0" smtClean="0"/>
          </a:p>
        </p:txBody>
      </p:sp>
      <p:sp>
        <p:nvSpPr>
          <p:cNvPr id="7" name="6 CuadroTexto"/>
          <p:cNvSpPr txBox="1"/>
          <p:nvPr/>
        </p:nvSpPr>
        <p:spPr>
          <a:xfrm>
            <a:off x="971600" y="2780928"/>
            <a:ext cx="665820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/>
              <a:t>a. Recepción </a:t>
            </a:r>
            <a:r>
              <a:rPr lang="es-MX" sz="2000" dirty="0"/>
              <a:t>electrónica de demandas, recursos </a:t>
            </a:r>
            <a:r>
              <a:rPr lang="es-MX" sz="2000" dirty="0" smtClean="0"/>
              <a:t>y </a:t>
            </a:r>
            <a:r>
              <a:rPr lang="es-MX" sz="2000" dirty="0"/>
              <a:t>promociones (Oficina de Correspondencia Común </a:t>
            </a:r>
            <a:r>
              <a:rPr lang="es-MX" sz="2000" dirty="0" smtClean="0"/>
              <a:t>y </a:t>
            </a:r>
            <a:r>
              <a:rPr lang="es-MX" sz="2000" dirty="0"/>
              <a:t>Oficialía de Partes).</a:t>
            </a:r>
          </a:p>
          <a:p>
            <a:endParaRPr lang="es-MX" sz="2000" dirty="0" smtClean="0"/>
          </a:p>
          <a:p>
            <a:r>
              <a:rPr lang="es-MX" sz="2000" dirty="0" smtClean="0"/>
              <a:t>b. Asignación </a:t>
            </a:r>
            <a:r>
              <a:rPr lang="es-MX" sz="2000" dirty="0"/>
              <a:t>de un número en el sistema a cada asunto </a:t>
            </a:r>
            <a:r>
              <a:rPr lang="es-MX" sz="2000" dirty="0" smtClean="0"/>
              <a:t>y </a:t>
            </a:r>
            <a:r>
              <a:rPr lang="es-MX" sz="2000" dirty="0"/>
              <a:t>el seguimiento de las etapas procesales a través </a:t>
            </a:r>
            <a:r>
              <a:rPr lang="es-MX" sz="2000" dirty="0" smtClean="0"/>
              <a:t>de </a:t>
            </a:r>
            <a:r>
              <a:rPr lang="es-MX" sz="2000" dirty="0"/>
              <a:t>la captura de datos.</a:t>
            </a:r>
          </a:p>
          <a:p>
            <a:endParaRPr lang="es-MX" sz="2000" dirty="0" smtClean="0"/>
          </a:p>
          <a:p>
            <a:r>
              <a:rPr lang="es-MX" sz="2000" dirty="0" smtClean="0"/>
              <a:t>c. Control </a:t>
            </a:r>
            <a:r>
              <a:rPr lang="es-MX" sz="2000" dirty="0"/>
              <a:t>tecnológico para la práctica de notificaciones a través de cualquier vía (Generación de listas de acuerdos, remisión de correspondencia, control de notificaciones personales, entre otras</a:t>
            </a:r>
            <a:r>
              <a:rPr lang="es-MX" sz="2000" dirty="0" smtClean="0"/>
              <a:t>).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303944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39552" y="1556792"/>
            <a:ext cx="4320480" cy="46166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Rectángulo"/>
          <p:cNvSpPr/>
          <p:nvPr/>
        </p:nvSpPr>
        <p:spPr>
          <a:xfrm>
            <a:off x="467544" y="404664"/>
            <a:ext cx="324140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MX" sz="3000" b="1" dirty="0">
                <a:solidFill>
                  <a:schemeClr val="bg1"/>
                </a:solidFill>
              </a:rPr>
              <a:t>Requerimientos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578089" y="1556792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solidFill>
                  <a:schemeClr val="bg1"/>
                </a:solidFill>
              </a:rPr>
              <a:t>Sistema de </a:t>
            </a:r>
            <a:r>
              <a:rPr lang="es-MX" sz="2400" dirty="0" smtClean="0">
                <a:solidFill>
                  <a:schemeClr val="bg1"/>
                </a:solidFill>
              </a:rPr>
              <a:t>gestión jurisdiccional</a:t>
            </a:r>
            <a:endParaRPr lang="es-MX" sz="2400" dirty="0">
              <a:solidFill>
                <a:schemeClr val="bg1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78089" y="2198141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b="1" dirty="0"/>
              <a:t>Módulos</a:t>
            </a:r>
            <a:endParaRPr lang="es-MX" sz="2400" b="1" dirty="0" smtClean="0"/>
          </a:p>
        </p:txBody>
      </p:sp>
      <p:sp>
        <p:nvSpPr>
          <p:cNvPr id="7" name="6 CuadroTexto"/>
          <p:cNvSpPr txBox="1"/>
          <p:nvPr/>
        </p:nvSpPr>
        <p:spPr>
          <a:xfrm>
            <a:off x="971600" y="2780928"/>
            <a:ext cx="665820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/>
              <a:t>d. Uso de procesadores de texto y  control de resoluciones judiciales que evite su digitalización (Word Sise y Panel de determinaciones judiciales).</a:t>
            </a:r>
          </a:p>
          <a:p>
            <a:endParaRPr lang="es-MX" sz="2000" dirty="0" smtClean="0"/>
          </a:p>
          <a:p>
            <a:r>
              <a:rPr lang="es-MX" sz="2000" dirty="0" smtClean="0"/>
              <a:t>e</a:t>
            </a:r>
            <a:r>
              <a:rPr lang="es-MX" sz="2000" dirty="0"/>
              <a:t>. Agenda para el control de audiencias y sesiones.</a:t>
            </a:r>
          </a:p>
          <a:p>
            <a:endParaRPr lang="es-MX" sz="2000" dirty="0" smtClean="0"/>
          </a:p>
          <a:p>
            <a:r>
              <a:rPr lang="es-MX" sz="2000" dirty="0" smtClean="0"/>
              <a:t>f</a:t>
            </a:r>
            <a:r>
              <a:rPr lang="es-MX" sz="2000" dirty="0"/>
              <a:t>. Expediente Electrónico, que incluye su integración y el control de los accesos por las personas autorizadas</a:t>
            </a:r>
            <a:r>
              <a:rPr lang="es-MX" sz="2000" dirty="0" smtClean="0"/>
              <a:t>).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96829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39552" y="1556792"/>
            <a:ext cx="4320480" cy="46166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Rectángulo"/>
          <p:cNvSpPr/>
          <p:nvPr/>
        </p:nvSpPr>
        <p:spPr>
          <a:xfrm>
            <a:off x="467544" y="404664"/>
            <a:ext cx="324140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MX" sz="3000" b="1" dirty="0">
                <a:solidFill>
                  <a:schemeClr val="bg1"/>
                </a:solidFill>
              </a:rPr>
              <a:t>Requerimientos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578089" y="1556792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solidFill>
                  <a:schemeClr val="bg1"/>
                </a:solidFill>
              </a:rPr>
              <a:t>Sistema de </a:t>
            </a:r>
            <a:r>
              <a:rPr lang="es-MX" sz="2400" dirty="0" smtClean="0">
                <a:solidFill>
                  <a:schemeClr val="bg1"/>
                </a:solidFill>
              </a:rPr>
              <a:t>gestión jurisdiccional</a:t>
            </a:r>
            <a:endParaRPr lang="es-MX" sz="2400" dirty="0">
              <a:solidFill>
                <a:schemeClr val="bg1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78089" y="2198141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b="1" dirty="0"/>
              <a:t>Módulos</a:t>
            </a:r>
            <a:endParaRPr lang="es-MX" sz="2400" b="1" dirty="0" smtClean="0"/>
          </a:p>
        </p:txBody>
      </p:sp>
      <p:sp>
        <p:nvSpPr>
          <p:cNvPr id="7" name="6 CuadroTexto"/>
          <p:cNvSpPr txBox="1"/>
          <p:nvPr/>
        </p:nvSpPr>
        <p:spPr>
          <a:xfrm>
            <a:off x="971600" y="2780928"/>
            <a:ext cx="665820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/>
              <a:t>g. Generación de reportes a partir de la captura de datos en el propio sistemas (listados de ingresos, egresos y trámite, Libros de Gobierno, Reportes de Desempeño</a:t>
            </a:r>
            <a:r>
              <a:rPr lang="es-MX" sz="2000" dirty="0" smtClean="0"/>
              <a:t>).</a:t>
            </a:r>
          </a:p>
          <a:p>
            <a:endParaRPr lang="es-MX" sz="2000" dirty="0"/>
          </a:p>
          <a:p>
            <a:r>
              <a:rPr lang="es-MX" sz="2000" dirty="0"/>
              <a:t>h. Control del personal.</a:t>
            </a:r>
            <a:endParaRPr lang="es-MX" sz="2000" b="1" dirty="0"/>
          </a:p>
        </p:txBody>
      </p:sp>
    </p:spTree>
    <p:extLst>
      <p:ext uri="{BB962C8B-B14F-4D97-AF65-F5344CB8AC3E}">
        <p14:creationId xmlns:p14="http://schemas.microsoft.com/office/powerpoint/2010/main" val="193783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39552" y="1556792"/>
            <a:ext cx="2376264" cy="46166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Rectángulo"/>
          <p:cNvSpPr/>
          <p:nvPr/>
        </p:nvSpPr>
        <p:spPr>
          <a:xfrm>
            <a:off x="467544" y="404664"/>
            <a:ext cx="324140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MX" sz="3000" b="1" dirty="0">
                <a:solidFill>
                  <a:schemeClr val="bg1"/>
                </a:solidFill>
              </a:rPr>
              <a:t>Requerimientos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578089" y="1556792"/>
            <a:ext cx="31620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solidFill>
                  <a:schemeClr val="bg1"/>
                </a:solidFill>
              </a:rPr>
              <a:t>Firma electrónica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971600" y="2460025"/>
            <a:ext cx="66582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/>
              <a:t>a</a:t>
            </a:r>
            <a:r>
              <a:rPr lang="es-MX" sz="2000" dirty="0" smtClean="0"/>
              <a:t>. Certificado </a:t>
            </a:r>
            <a:r>
              <a:rPr lang="es-MX" sz="2000" dirty="0"/>
              <a:t>digital emitido por una autoridad certificadora.</a:t>
            </a:r>
          </a:p>
          <a:p>
            <a:endParaRPr lang="es-MX" sz="2000" dirty="0" smtClean="0"/>
          </a:p>
          <a:p>
            <a:r>
              <a:rPr lang="es-MX" sz="2000" dirty="0" smtClean="0"/>
              <a:t>b. Infraestructura </a:t>
            </a:r>
            <a:r>
              <a:rPr lang="es-MX" sz="2000" dirty="0"/>
              <a:t>de llave pública.</a:t>
            </a:r>
          </a:p>
          <a:p>
            <a:endParaRPr lang="es-MX" sz="2000" dirty="0" smtClean="0"/>
          </a:p>
          <a:p>
            <a:r>
              <a:rPr lang="es-MX" sz="2000" dirty="0" smtClean="0"/>
              <a:t>c. OCSP</a:t>
            </a:r>
            <a:r>
              <a:rPr lang="es-MX" sz="2000" dirty="0"/>
              <a:t>. Protocolo para verificación en línea del estado </a:t>
            </a:r>
            <a:r>
              <a:rPr lang="es-MX" sz="2000" dirty="0" smtClean="0"/>
              <a:t>de </a:t>
            </a:r>
            <a:r>
              <a:rPr lang="es-MX" sz="2000" dirty="0"/>
              <a:t>un Certificado Digital.</a:t>
            </a:r>
            <a:endParaRPr lang="es-MX" sz="2000" b="1" dirty="0"/>
          </a:p>
        </p:txBody>
      </p:sp>
    </p:spTree>
    <p:extLst>
      <p:ext uri="{BB962C8B-B14F-4D97-AF65-F5344CB8AC3E}">
        <p14:creationId xmlns:p14="http://schemas.microsoft.com/office/powerpoint/2010/main" val="314019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339</Words>
  <Application>Microsoft Office PowerPoint</Application>
  <PresentationFormat>Presentación en pantalla (4:3)</PresentationFormat>
  <Paragraphs>60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Adrian Calderon Gonzaga</dc:creator>
  <cp:lastModifiedBy>Adrian Calderon Gonzaga</cp:lastModifiedBy>
  <cp:revision>11</cp:revision>
  <dcterms:created xsi:type="dcterms:W3CDTF">2015-08-05T21:43:18Z</dcterms:created>
  <dcterms:modified xsi:type="dcterms:W3CDTF">2015-10-14T20:25:48Z</dcterms:modified>
</cp:coreProperties>
</file>