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1"/>
  </p:sldMasterIdLst>
  <p:notesMasterIdLst>
    <p:notesMasterId r:id="rId21"/>
  </p:notesMasterIdLst>
  <p:handoutMasterIdLst>
    <p:handoutMasterId r:id="rId22"/>
  </p:handoutMasterIdLst>
  <p:sldIdLst>
    <p:sldId id="256" r:id="rId2"/>
    <p:sldId id="319" r:id="rId3"/>
    <p:sldId id="295" r:id="rId4"/>
    <p:sldId id="308" r:id="rId5"/>
    <p:sldId id="309" r:id="rId6"/>
    <p:sldId id="310" r:id="rId7"/>
    <p:sldId id="311" r:id="rId8"/>
    <p:sldId id="317" r:id="rId9"/>
    <p:sldId id="326" r:id="rId10"/>
    <p:sldId id="312" r:id="rId11"/>
    <p:sldId id="318" r:id="rId12"/>
    <p:sldId id="313" r:id="rId13"/>
    <p:sldId id="314" r:id="rId14"/>
    <p:sldId id="315" r:id="rId15"/>
    <p:sldId id="322" r:id="rId16"/>
    <p:sldId id="328" r:id="rId17"/>
    <p:sldId id="329" r:id="rId18"/>
    <p:sldId id="327" r:id="rId19"/>
    <p:sldId id="323"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autoAdjust="0"/>
  </p:normalViewPr>
  <p:slideViewPr>
    <p:cSldViewPr snapToGrid="0">
      <p:cViewPr varScale="1">
        <p:scale>
          <a:sx n="78" d="100"/>
          <a:sy n="78" d="100"/>
        </p:scale>
        <p:origin x="-150" y="-96"/>
      </p:cViewPr>
      <p:guideLst>
        <p:guide orient="horz" pos="2160"/>
        <p:guide pos="3840"/>
      </p:guideLst>
    </p:cSldViewPr>
  </p:slideViewPr>
  <p:outlineViewPr>
    <p:cViewPr>
      <p:scale>
        <a:sx n="33" d="100"/>
        <a:sy n="33" d="100"/>
      </p:scale>
      <p:origin x="0" y="-69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A51F2-1294-4A8A-BB75-6769FA8D27D4}" type="doc">
      <dgm:prSet loTypeId="urn:microsoft.com/office/officeart/2005/8/layout/cycle4" loCatId="cycle" qsTypeId="urn:microsoft.com/office/officeart/2005/8/quickstyle/3d2" qsCatId="3D" csTypeId="urn:microsoft.com/office/officeart/2005/8/colors/accent2_2" csCatId="accent2" phldr="1"/>
      <dgm:spPr/>
      <dgm:t>
        <a:bodyPr/>
        <a:lstStyle/>
        <a:p>
          <a:endParaRPr lang="es-MX"/>
        </a:p>
      </dgm:t>
    </dgm:pt>
    <dgm:pt modelId="{B0F55AA9-1E44-4FFD-9786-91B11831FE0C}">
      <dgm:prSet phldrT="[Texto]" custT="1"/>
      <dgm:spPr/>
      <dgm:t>
        <a:bodyPr/>
        <a:lstStyle/>
        <a:p>
          <a:r>
            <a:rPr lang="es-MX" sz="1800" b="1" smtClean="0"/>
            <a:t>ASF Control Externo</a:t>
          </a:r>
          <a:endParaRPr lang="es-MX" sz="1800" b="1" dirty="0"/>
        </a:p>
      </dgm:t>
    </dgm:pt>
    <dgm:pt modelId="{7E8F0982-24AC-423C-B7A6-7467A2E015CC}" type="parTrans" cxnId="{4DB71065-8844-4661-A823-B50D9C695147}">
      <dgm:prSet/>
      <dgm:spPr/>
      <dgm:t>
        <a:bodyPr/>
        <a:lstStyle/>
        <a:p>
          <a:endParaRPr lang="es-MX"/>
        </a:p>
      </dgm:t>
    </dgm:pt>
    <dgm:pt modelId="{4E08166F-1A24-4CC0-A23D-7A6863E789C9}" type="sibTrans" cxnId="{4DB71065-8844-4661-A823-B50D9C695147}">
      <dgm:prSet/>
      <dgm:spPr/>
      <dgm:t>
        <a:bodyPr/>
        <a:lstStyle/>
        <a:p>
          <a:endParaRPr lang="es-MX"/>
        </a:p>
      </dgm:t>
    </dgm:pt>
    <dgm:pt modelId="{F50FE95B-47DB-4668-8284-CA666717421A}">
      <dgm:prSet phldrT="[Texto]" custT="1"/>
      <dgm:spPr/>
      <dgm:t>
        <a:bodyPr/>
        <a:lstStyle/>
        <a:p>
          <a:r>
            <a:rPr lang="es-MX" sz="1400" b="1" smtClean="0"/>
            <a:t>Fiscalía Especializada en Materia de Combate a la Corrupción</a:t>
          </a:r>
          <a:endParaRPr lang="es-MX" sz="1400" b="1" dirty="0"/>
        </a:p>
      </dgm:t>
    </dgm:pt>
    <dgm:pt modelId="{30966E68-F838-4166-987C-C0AFAB0960E5}" type="parTrans" cxnId="{A680322F-E997-4937-9033-F12CF59422AF}">
      <dgm:prSet/>
      <dgm:spPr/>
      <dgm:t>
        <a:bodyPr/>
        <a:lstStyle/>
        <a:p>
          <a:endParaRPr lang="es-MX"/>
        </a:p>
      </dgm:t>
    </dgm:pt>
    <dgm:pt modelId="{FD2E6635-F3C4-498C-8AE3-663914872F28}" type="sibTrans" cxnId="{A680322F-E997-4937-9033-F12CF59422AF}">
      <dgm:prSet/>
      <dgm:spPr/>
      <dgm:t>
        <a:bodyPr/>
        <a:lstStyle/>
        <a:p>
          <a:endParaRPr lang="es-MX"/>
        </a:p>
      </dgm:t>
    </dgm:pt>
    <dgm:pt modelId="{B9F2E755-813A-4013-9462-5DEC6038DAC9}">
      <dgm:prSet phldrT="[Texto]" custT="1"/>
      <dgm:spPr/>
      <dgm:t>
        <a:bodyPr/>
        <a:lstStyle/>
        <a:p>
          <a:endParaRPr lang="es-MX" sz="2400" smtClean="0"/>
        </a:p>
        <a:p>
          <a:r>
            <a:rPr lang="es-MX" sz="1600" b="1" smtClean="0"/>
            <a:t>Tribunal Federal de Justicia Administrativa</a:t>
          </a:r>
          <a:endParaRPr lang="es-MX" sz="1600" b="1" dirty="0"/>
        </a:p>
      </dgm:t>
    </dgm:pt>
    <dgm:pt modelId="{EF66E856-E2B8-4D12-8469-7AB4CB0C0EE0}" type="parTrans" cxnId="{CE8DD99E-DE93-4F5C-A155-491391EBC08A}">
      <dgm:prSet/>
      <dgm:spPr/>
      <dgm:t>
        <a:bodyPr/>
        <a:lstStyle/>
        <a:p>
          <a:endParaRPr lang="es-MX"/>
        </a:p>
      </dgm:t>
    </dgm:pt>
    <dgm:pt modelId="{9508C496-FFEE-40C3-B81C-3AFACB86870F}" type="sibTrans" cxnId="{CE8DD99E-DE93-4F5C-A155-491391EBC08A}">
      <dgm:prSet/>
      <dgm:spPr/>
      <dgm:t>
        <a:bodyPr/>
        <a:lstStyle/>
        <a:p>
          <a:endParaRPr lang="es-MX"/>
        </a:p>
      </dgm:t>
    </dgm:pt>
    <dgm:pt modelId="{DF5402F9-890B-446F-BC35-1AE9B993993B}">
      <dgm:prSet phldrT="[Texto]" custT="1"/>
      <dgm:spPr/>
      <dgm:t>
        <a:bodyPr/>
        <a:lstStyle/>
        <a:p>
          <a:r>
            <a:rPr lang="es-MX" sz="1800" b="1" smtClean="0"/>
            <a:t>Control Interno</a:t>
          </a:r>
          <a:endParaRPr lang="es-MX" sz="1800" b="1" dirty="0"/>
        </a:p>
      </dgm:t>
    </dgm:pt>
    <dgm:pt modelId="{F7E08489-65A6-4FEB-989E-ED9846EC30DD}" type="parTrans" cxnId="{E9937982-31F7-406E-8AB4-2AFC884AB827}">
      <dgm:prSet/>
      <dgm:spPr/>
      <dgm:t>
        <a:bodyPr/>
        <a:lstStyle/>
        <a:p>
          <a:endParaRPr lang="es-MX"/>
        </a:p>
      </dgm:t>
    </dgm:pt>
    <dgm:pt modelId="{61B01FAC-530E-4F46-82D2-23B892AD96ED}" type="sibTrans" cxnId="{E9937982-31F7-406E-8AB4-2AFC884AB827}">
      <dgm:prSet/>
      <dgm:spPr/>
      <dgm:t>
        <a:bodyPr/>
        <a:lstStyle/>
        <a:p>
          <a:endParaRPr lang="es-MX"/>
        </a:p>
      </dgm:t>
    </dgm:pt>
    <dgm:pt modelId="{EA36F974-B49A-499A-A6DB-CDC9A2D1A1CE}" type="pres">
      <dgm:prSet presAssocID="{F2CA51F2-1294-4A8A-BB75-6769FA8D27D4}" presName="cycleMatrixDiagram" presStyleCnt="0">
        <dgm:presLayoutVars>
          <dgm:chMax val="1"/>
          <dgm:dir/>
          <dgm:animLvl val="lvl"/>
          <dgm:resizeHandles val="exact"/>
        </dgm:presLayoutVars>
      </dgm:prSet>
      <dgm:spPr/>
      <dgm:t>
        <a:bodyPr/>
        <a:lstStyle/>
        <a:p>
          <a:endParaRPr lang="es-MX"/>
        </a:p>
      </dgm:t>
    </dgm:pt>
    <dgm:pt modelId="{0244293B-456D-450C-BE8D-B1D7164C363A}" type="pres">
      <dgm:prSet presAssocID="{F2CA51F2-1294-4A8A-BB75-6769FA8D27D4}" presName="children" presStyleCnt="0"/>
      <dgm:spPr/>
      <dgm:t>
        <a:bodyPr/>
        <a:lstStyle/>
        <a:p>
          <a:endParaRPr lang="es-MX"/>
        </a:p>
      </dgm:t>
    </dgm:pt>
    <dgm:pt modelId="{B330CB3A-9A88-4D73-A7B4-3E7EB214EE99}" type="pres">
      <dgm:prSet presAssocID="{F2CA51F2-1294-4A8A-BB75-6769FA8D27D4}" presName="childPlaceholder" presStyleCnt="0"/>
      <dgm:spPr/>
      <dgm:t>
        <a:bodyPr/>
        <a:lstStyle/>
        <a:p>
          <a:endParaRPr lang="es-MX"/>
        </a:p>
      </dgm:t>
    </dgm:pt>
    <dgm:pt modelId="{62354D34-E748-4CC1-A4C1-EAADB6D81835}" type="pres">
      <dgm:prSet presAssocID="{F2CA51F2-1294-4A8A-BB75-6769FA8D27D4}" presName="circle" presStyleCnt="0"/>
      <dgm:spPr/>
      <dgm:t>
        <a:bodyPr/>
        <a:lstStyle/>
        <a:p>
          <a:endParaRPr lang="es-MX"/>
        </a:p>
      </dgm:t>
    </dgm:pt>
    <dgm:pt modelId="{F3A60E5A-0C02-4E49-9F88-6F9EE20758C4}" type="pres">
      <dgm:prSet presAssocID="{F2CA51F2-1294-4A8A-BB75-6769FA8D27D4}" presName="quadrant1" presStyleLbl="node1" presStyleIdx="0" presStyleCnt="4">
        <dgm:presLayoutVars>
          <dgm:chMax val="1"/>
          <dgm:bulletEnabled val="1"/>
        </dgm:presLayoutVars>
      </dgm:prSet>
      <dgm:spPr/>
      <dgm:t>
        <a:bodyPr/>
        <a:lstStyle/>
        <a:p>
          <a:endParaRPr lang="es-MX"/>
        </a:p>
      </dgm:t>
    </dgm:pt>
    <dgm:pt modelId="{6F56B034-9E92-49B3-B859-5336B60BE1EB}" type="pres">
      <dgm:prSet presAssocID="{F2CA51F2-1294-4A8A-BB75-6769FA8D27D4}" presName="quadrant2" presStyleLbl="node1" presStyleIdx="1" presStyleCnt="4">
        <dgm:presLayoutVars>
          <dgm:chMax val="1"/>
          <dgm:bulletEnabled val="1"/>
        </dgm:presLayoutVars>
      </dgm:prSet>
      <dgm:spPr/>
      <dgm:t>
        <a:bodyPr/>
        <a:lstStyle/>
        <a:p>
          <a:endParaRPr lang="es-MX"/>
        </a:p>
      </dgm:t>
    </dgm:pt>
    <dgm:pt modelId="{CBA17898-55DB-4D1D-8C0E-3754B959F505}" type="pres">
      <dgm:prSet presAssocID="{F2CA51F2-1294-4A8A-BB75-6769FA8D27D4}" presName="quadrant3" presStyleLbl="node1" presStyleIdx="2" presStyleCnt="4">
        <dgm:presLayoutVars>
          <dgm:chMax val="1"/>
          <dgm:bulletEnabled val="1"/>
        </dgm:presLayoutVars>
      </dgm:prSet>
      <dgm:spPr/>
      <dgm:t>
        <a:bodyPr/>
        <a:lstStyle/>
        <a:p>
          <a:endParaRPr lang="es-MX"/>
        </a:p>
      </dgm:t>
    </dgm:pt>
    <dgm:pt modelId="{4C74CF83-DD32-462E-BDBD-0DE25E0E3BED}" type="pres">
      <dgm:prSet presAssocID="{F2CA51F2-1294-4A8A-BB75-6769FA8D27D4}" presName="quadrant4" presStyleLbl="node1" presStyleIdx="3" presStyleCnt="4">
        <dgm:presLayoutVars>
          <dgm:chMax val="1"/>
          <dgm:bulletEnabled val="1"/>
        </dgm:presLayoutVars>
      </dgm:prSet>
      <dgm:spPr/>
      <dgm:t>
        <a:bodyPr/>
        <a:lstStyle/>
        <a:p>
          <a:endParaRPr lang="es-MX"/>
        </a:p>
      </dgm:t>
    </dgm:pt>
    <dgm:pt modelId="{58DCFE09-F41C-4DCA-A4A8-42958A7C578D}" type="pres">
      <dgm:prSet presAssocID="{F2CA51F2-1294-4A8A-BB75-6769FA8D27D4}" presName="quadrantPlaceholder" presStyleCnt="0"/>
      <dgm:spPr/>
      <dgm:t>
        <a:bodyPr/>
        <a:lstStyle/>
        <a:p>
          <a:endParaRPr lang="es-MX"/>
        </a:p>
      </dgm:t>
    </dgm:pt>
    <dgm:pt modelId="{25109934-2E97-41E3-A30C-F558B5CE6478}" type="pres">
      <dgm:prSet presAssocID="{F2CA51F2-1294-4A8A-BB75-6769FA8D27D4}" presName="center1" presStyleLbl="fgShp" presStyleIdx="0" presStyleCnt="2" custScaleX="4409" custScaleY="5071"/>
      <dgm:spPr/>
      <dgm:t>
        <a:bodyPr/>
        <a:lstStyle/>
        <a:p>
          <a:endParaRPr lang="es-MX"/>
        </a:p>
      </dgm:t>
    </dgm:pt>
    <dgm:pt modelId="{FDDE83D1-373C-4AE5-BE86-6797E7900579}" type="pres">
      <dgm:prSet presAssocID="{F2CA51F2-1294-4A8A-BB75-6769FA8D27D4}" presName="center2" presStyleLbl="fgShp" presStyleIdx="1" presStyleCnt="2" custScaleX="4409" custScaleY="5071"/>
      <dgm:spPr/>
      <dgm:t>
        <a:bodyPr/>
        <a:lstStyle/>
        <a:p>
          <a:endParaRPr lang="es-MX"/>
        </a:p>
      </dgm:t>
    </dgm:pt>
  </dgm:ptLst>
  <dgm:cxnLst>
    <dgm:cxn modelId="{F2554F27-CD6A-4BC8-B022-504737EAE1EE}" type="presOf" srcId="{DF5402F9-890B-446F-BC35-1AE9B993993B}" destId="{4C74CF83-DD32-462E-BDBD-0DE25E0E3BED}" srcOrd="0" destOrd="0" presId="urn:microsoft.com/office/officeart/2005/8/layout/cycle4"/>
    <dgm:cxn modelId="{4DB71065-8844-4661-A823-B50D9C695147}" srcId="{F2CA51F2-1294-4A8A-BB75-6769FA8D27D4}" destId="{B0F55AA9-1E44-4FFD-9786-91B11831FE0C}" srcOrd="0" destOrd="0" parTransId="{7E8F0982-24AC-423C-B7A6-7467A2E015CC}" sibTransId="{4E08166F-1A24-4CC0-A23D-7A6863E789C9}"/>
    <dgm:cxn modelId="{FB2A267C-7FA8-43B4-8C19-01D127970901}" type="presOf" srcId="{F50FE95B-47DB-4668-8284-CA666717421A}" destId="{6F56B034-9E92-49B3-B859-5336B60BE1EB}" srcOrd="0" destOrd="0" presId="urn:microsoft.com/office/officeart/2005/8/layout/cycle4"/>
    <dgm:cxn modelId="{CE8DD99E-DE93-4F5C-A155-491391EBC08A}" srcId="{F2CA51F2-1294-4A8A-BB75-6769FA8D27D4}" destId="{B9F2E755-813A-4013-9462-5DEC6038DAC9}" srcOrd="2" destOrd="0" parTransId="{EF66E856-E2B8-4D12-8469-7AB4CB0C0EE0}" sibTransId="{9508C496-FFEE-40C3-B81C-3AFACB86870F}"/>
    <dgm:cxn modelId="{C9D71529-F10A-4448-95FE-A4159A5E9810}" type="presOf" srcId="{B9F2E755-813A-4013-9462-5DEC6038DAC9}" destId="{CBA17898-55DB-4D1D-8C0E-3754B959F505}" srcOrd="0" destOrd="0" presId="urn:microsoft.com/office/officeart/2005/8/layout/cycle4"/>
    <dgm:cxn modelId="{E9937982-31F7-406E-8AB4-2AFC884AB827}" srcId="{F2CA51F2-1294-4A8A-BB75-6769FA8D27D4}" destId="{DF5402F9-890B-446F-BC35-1AE9B993993B}" srcOrd="3" destOrd="0" parTransId="{F7E08489-65A6-4FEB-989E-ED9846EC30DD}" sibTransId="{61B01FAC-530E-4F46-82D2-23B892AD96ED}"/>
    <dgm:cxn modelId="{A680322F-E997-4937-9033-F12CF59422AF}" srcId="{F2CA51F2-1294-4A8A-BB75-6769FA8D27D4}" destId="{F50FE95B-47DB-4668-8284-CA666717421A}" srcOrd="1" destOrd="0" parTransId="{30966E68-F838-4166-987C-C0AFAB0960E5}" sibTransId="{FD2E6635-F3C4-498C-8AE3-663914872F28}"/>
    <dgm:cxn modelId="{0C47E98D-A485-47D4-A4DC-E24004CCFD43}" type="presOf" srcId="{B0F55AA9-1E44-4FFD-9786-91B11831FE0C}" destId="{F3A60E5A-0C02-4E49-9F88-6F9EE20758C4}" srcOrd="0" destOrd="0" presId="urn:microsoft.com/office/officeart/2005/8/layout/cycle4"/>
    <dgm:cxn modelId="{F6C066C6-E746-4AF3-B2C5-70B2583645C4}" type="presOf" srcId="{F2CA51F2-1294-4A8A-BB75-6769FA8D27D4}" destId="{EA36F974-B49A-499A-A6DB-CDC9A2D1A1CE}" srcOrd="0" destOrd="0" presId="urn:microsoft.com/office/officeart/2005/8/layout/cycle4"/>
    <dgm:cxn modelId="{CF49A4FC-2C0C-4A81-AB41-CB7113F5C3C3}" type="presParOf" srcId="{EA36F974-B49A-499A-A6DB-CDC9A2D1A1CE}" destId="{0244293B-456D-450C-BE8D-B1D7164C363A}" srcOrd="0" destOrd="0" presId="urn:microsoft.com/office/officeart/2005/8/layout/cycle4"/>
    <dgm:cxn modelId="{8397FA4F-0DE8-4DC9-A37E-1F589C16E28F}" type="presParOf" srcId="{0244293B-456D-450C-BE8D-B1D7164C363A}" destId="{B330CB3A-9A88-4D73-A7B4-3E7EB214EE99}" srcOrd="0" destOrd="0" presId="urn:microsoft.com/office/officeart/2005/8/layout/cycle4"/>
    <dgm:cxn modelId="{FDAC8882-E8AE-4B91-A577-E71FD85279C8}" type="presParOf" srcId="{EA36F974-B49A-499A-A6DB-CDC9A2D1A1CE}" destId="{62354D34-E748-4CC1-A4C1-EAADB6D81835}" srcOrd="1" destOrd="0" presId="urn:microsoft.com/office/officeart/2005/8/layout/cycle4"/>
    <dgm:cxn modelId="{CBEBA633-DDF3-462D-988E-9F5CF8AA7A0F}" type="presParOf" srcId="{62354D34-E748-4CC1-A4C1-EAADB6D81835}" destId="{F3A60E5A-0C02-4E49-9F88-6F9EE20758C4}" srcOrd="0" destOrd="0" presId="urn:microsoft.com/office/officeart/2005/8/layout/cycle4"/>
    <dgm:cxn modelId="{7F1D7BD4-7E45-4376-85F1-A5697DDB3EB3}" type="presParOf" srcId="{62354D34-E748-4CC1-A4C1-EAADB6D81835}" destId="{6F56B034-9E92-49B3-B859-5336B60BE1EB}" srcOrd="1" destOrd="0" presId="urn:microsoft.com/office/officeart/2005/8/layout/cycle4"/>
    <dgm:cxn modelId="{87AFE438-DFF1-4858-9EDD-2478E4118687}" type="presParOf" srcId="{62354D34-E748-4CC1-A4C1-EAADB6D81835}" destId="{CBA17898-55DB-4D1D-8C0E-3754B959F505}" srcOrd="2" destOrd="0" presId="urn:microsoft.com/office/officeart/2005/8/layout/cycle4"/>
    <dgm:cxn modelId="{5E2D1DFD-46A7-4C6F-BFC8-A6C69BB5388B}" type="presParOf" srcId="{62354D34-E748-4CC1-A4C1-EAADB6D81835}" destId="{4C74CF83-DD32-462E-BDBD-0DE25E0E3BED}" srcOrd="3" destOrd="0" presId="urn:microsoft.com/office/officeart/2005/8/layout/cycle4"/>
    <dgm:cxn modelId="{CEF5DA95-93B2-4543-86B9-1140ACC36A01}" type="presParOf" srcId="{62354D34-E748-4CC1-A4C1-EAADB6D81835}" destId="{58DCFE09-F41C-4DCA-A4A8-42958A7C578D}" srcOrd="4" destOrd="0" presId="urn:microsoft.com/office/officeart/2005/8/layout/cycle4"/>
    <dgm:cxn modelId="{F3E1E7AE-642D-4E5F-A118-1372ECE94EA0}" type="presParOf" srcId="{EA36F974-B49A-499A-A6DB-CDC9A2D1A1CE}" destId="{25109934-2E97-41E3-A30C-F558B5CE6478}" srcOrd="2" destOrd="0" presId="urn:microsoft.com/office/officeart/2005/8/layout/cycle4"/>
    <dgm:cxn modelId="{4FEEB2B1-D4BB-46F2-A4EA-A9B51EA70053}" type="presParOf" srcId="{EA36F974-B49A-499A-A6DB-CDC9A2D1A1CE}" destId="{FDDE83D1-373C-4AE5-BE86-6797E790057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821735-681F-4C6C-948C-960AEAE04747}" type="doc">
      <dgm:prSet loTypeId="urn:microsoft.com/office/officeart/2005/8/layout/cycle2" loCatId="cycle" qsTypeId="urn:microsoft.com/office/officeart/2005/8/quickstyle/3d2" qsCatId="3D" csTypeId="urn:microsoft.com/office/officeart/2005/8/colors/accent2_2" csCatId="accent2" phldr="1"/>
      <dgm:spPr/>
      <dgm:t>
        <a:bodyPr/>
        <a:lstStyle/>
        <a:p>
          <a:endParaRPr lang="es-MX"/>
        </a:p>
      </dgm:t>
    </dgm:pt>
    <dgm:pt modelId="{CD463426-A459-41B5-A23D-F0E463EDC78A}">
      <dgm:prSet phldrT="[Texto]"/>
      <dgm:spPr/>
      <dgm:t>
        <a:bodyPr/>
        <a:lstStyle/>
        <a:p>
          <a:r>
            <a:rPr lang="es-MX" b="1" dirty="0" smtClean="0"/>
            <a:t>Integridad</a:t>
          </a:r>
          <a:endParaRPr lang="es-MX" b="1" dirty="0"/>
        </a:p>
      </dgm:t>
    </dgm:pt>
    <dgm:pt modelId="{710833F2-D318-44AB-B79D-FC7D7AE41A34}" type="parTrans" cxnId="{A6FC28F4-9CF0-48D7-A89C-7ACF07C6DF3E}">
      <dgm:prSet/>
      <dgm:spPr/>
      <dgm:t>
        <a:bodyPr/>
        <a:lstStyle/>
        <a:p>
          <a:endParaRPr lang="es-MX" b="1"/>
        </a:p>
      </dgm:t>
    </dgm:pt>
    <dgm:pt modelId="{5CF9F6D0-81F1-4D7D-BED1-DEC3CCFC6E5C}" type="sibTrans" cxnId="{A6FC28F4-9CF0-48D7-A89C-7ACF07C6DF3E}">
      <dgm:prSet/>
      <dgm:spPr/>
      <dgm:t>
        <a:bodyPr/>
        <a:lstStyle/>
        <a:p>
          <a:endParaRPr lang="es-MX" b="1"/>
        </a:p>
      </dgm:t>
    </dgm:pt>
    <dgm:pt modelId="{00961FFE-4A48-4C9B-9A47-CA80556F420C}">
      <dgm:prSet phldrT="[Texto]"/>
      <dgm:spPr/>
      <dgm:t>
        <a:bodyPr/>
        <a:lstStyle/>
        <a:p>
          <a:r>
            <a:rPr lang="es-MX" b="1" dirty="0" smtClean="0"/>
            <a:t>Imparcialidad</a:t>
          </a:r>
          <a:endParaRPr lang="es-MX" b="1" dirty="0"/>
        </a:p>
      </dgm:t>
    </dgm:pt>
    <dgm:pt modelId="{578BF3B2-4232-4EEA-94CB-C609801D96DE}" type="parTrans" cxnId="{1810DCB1-D091-4C62-A2E6-5EA207A89ED2}">
      <dgm:prSet/>
      <dgm:spPr/>
      <dgm:t>
        <a:bodyPr/>
        <a:lstStyle/>
        <a:p>
          <a:endParaRPr lang="es-MX" b="1"/>
        </a:p>
      </dgm:t>
    </dgm:pt>
    <dgm:pt modelId="{90FD1F0D-AE2E-4E72-A150-F0FF5CAD083F}" type="sibTrans" cxnId="{1810DCB1-D091-4C62-A2E6-5EA207A89ED2}">
      <dgm:prSet/>
      <dgm:spPr/>
      <dgm:t>
        <a:bodyPr/>
        <a:lstStyle/>
        <a:p>
          <a:endParaRPr lang="es-MX" b="1"/>
        </a:p>
      </dgm:t>
    </dgm:pt>
    <dgm:pt modelId="{03B7F125-19F2-4B6B-A085-273CCA874008}">
      <dgm:prSet phldrT="[Texto]"/>
      <dgm:spPr/>
      <dgm:t>
        <a:bodyPr/>
        <a:lstStyle/>
        <a:p>
          <a:r>
            <a:rPr lang="es-MX" b="1" dirty="0" smtClean="0"/>
            <a:t>Independencia</a:t>
          </a:r>
          <a:endParaRPr lang="es-MX" b="1" dirty="0"/>
        </a:p>
      </dgm:t>
    </dgm:pt>
    <dgm:pt modelId="{6476DC62-DF71-4AB9-A927-119345B58088}" type="parTrans" cxnId="{1A5CAB62-15B7-4E1C-8551-A82585233174}">
      <dgm:prSet/>
      <dgm:spPr/>
      <dgm:t>
        <a:bodyPr/>
        <a:lstStyle/>
        <a:p>
          <a:endParaRPr lang="es-MX" b="1"/>
        </a:p>
      </dgm:t>
    </dgm:pt>
    <dgm:pt modelId="{7D037C0D-2F26-44B5-B298-A9846CF2EB6C}" type="sibTrans" cxnId="{1A5CAB62-15B7-4E1C-8551-A82585233174}">
      <dgm:prSet/>
      <dgm:spPr/>
      <dgm:t>
        <a:bodyPr/>
        <a:lstStyle/>
        <a:p>
          <a:endParaRPr lang="es-MX" b="1"/>
        </a:p>
      </dgm:t>
    </dgm:pt>
    <dgm:pt modelId="{E481C5AA-643D-4BBB-87C6-DA145EFEDD10}">
      <dgm:prSet phldrT="[Texto]"/>
      <dgm:spPr/>
      <dgm:t>
        <a:bodyPr/>
        <a:lstStyle/>
        <a:p>
          <a:r>
            <a:rPr lang="es-MX" b="1" dirty="0" smtClean="0"/>
            <a:t>Igualdad</a:t>
          </a:r>
          <a:endParaRPr lang="es-MX" b="1" dirty="0"/>
        </a:p>
      </dgm:t>
    </dgm:pt>
    <dgm:pt modelId="{0962C30C-D963-4EF0-98F4-5A8B2432768C}" type="parTrans" cxnId="{092ADB53-9CA2-4BB2-8501-CB6291FABAE4}">
      <dgm:prSet/>
      <dgm:spPr/>
      <dgm:t>
        <a:bodyPr/>
        <a:lstStyle/>
        <a:p>
          <a:endParaRPr lang="es-MX" b="1"/>
        </a:p>
      </dgm:t>
    </dgm:pt>
    <dgm:pt modelId="{EED34464-D32B-45D6-97AC-B7B1A07135ED}" type="sibTrans" cxnId="{092ADB53-9CA2-4BB2-8501-CB6291FABAE4}">
      <dgm:prSet/>
      <dgm:spPr/>
      <dgm:t>
        <a:bodyPr/>
        <a:lstStyle/>
        <a:p>
          <a:endParaRPr lang="es-MX" b="1"/>
        </a:p>
      </dgm:t>
    </dgm:pt>
    <dgm:pt modelId="{75C33848-F187-4E08-9060-D7551BAEE152}">
      <dgm:prSet phldrT="[Texto]"/>
      <dgm:spPr/>
      <dgm:t>
        <a:bodyPr/>
        <a:lstStyle/>
        <a:p>
          <a:r>
            <a:rPr lang="es-MX" b="1" dirty="0" smtClean="0"/>
            <a:t>Corrección</a:t>
          </a:r>
          <a:endParaRPr lang="es-MX" b="1" dirty="0"/>
        </a:p>
      </dgm:t>
    </dgm:pt>
    <dgm:pt modelId="{40DCA72B-0F45-47C0-9FD0-BCF47E9784FB}" type="parTrans" cxnId="{A6E2BBC5-C1AB-4350-B185-DEBE3AB7932C}">
      <dgm:prSet/>
      <dgm:spPr/>
      <dgm:t>
        <a:bodyPr/>
        <a:lstStyle/>
        <a:p>
          <a:endParaRPr lang="es-MX" b="1"/>
        </a:p>
      </dgm:t>
    </dgm:pt>
    <dgm:pt modelId="{B8E2416B-BACD-4594-99C3-63E0723C4219}" type="sibTrans" cxnId="{A6E2BBC5-C1AB-4350-B185-DEBE3AB7932C}">
      <dgm:prSet/>
      <dgm:spPr/>
      <dgm:t>
        <a:bodyPr/>
        <a:lstStyle/>
        <a:p>
          <a:endParaRPr lang="es-MX" b="1"/>
        </a:p>
      </dgm:t>
    </dgm:pt>
    <dgm:pt modelId="{49B425B1-0B8C-425A-93FA-30695BD1B09D}">
      <dgm:prSet phldrT="[Texto]"/>
      <dgm:spPr/>
      <dgm:t>
        <a:bodyPr/>
        <a:lstStyle/>
        <a:p>
          <a:r>
            <a:rPr lang="es-MX" b="1" dirty="0" smtClean="0"/>
            <a:t>Equidad</a:t>
          </a:r>
          <a:endParaRPr lang="es-MX" b="1" dirty="0"/>
        </a:p>
      </dgm:t>
    </dgm:pt>
    <dgm:pt modelId="{FFC097FA-13EB-4E9F-9724-C7DE34942D55}" type="parTrans" cxnId="{AC42F6B1-B3F8-420A-8BB3-88EC91D1F66D}">
      <dgm:prSet/>
      <dgm:spPr/>
      <dgm:t>
        <a:bodyPr/>
        <a:lstStyle/>
        <a:p>
          <a:endParaRPr lang="es-MX" b="1"/>
        </a:p>
      </dgm:t>
    </dgm:pt>
    <dgm:pt modelId="{E67A2759-D01C-4C35-B756-A343989F8F35}" type="sibTrans" cxnId="{AC42F6B1-B3F8-420A-8BB3-88EC91D1F66D}">
      <dgm:prSet/>
      <dgm:spPr/>
      <dgm:t>
        <a:bodyPr/>
        <a:lstStyle/>
        <a:p>
          <a:endParaRPr lang="es-MX" b="1"/>
        </a:p>
      </dgm:t>
    </dgm:pt>
    <dgm:pt modelId="{66813971-1FAC-492E-A8BD-0B06C7A7D260}">
      <dgm:prSet phldrT="[Texto]"/>
      <dgm:spPr/>
      <dgm:t>
        <a:bodyPr/>
        <a:lstStyle/>
        <a:p>
          <a:r>
            <a:rPr lang="es-MX" b="1" dirty="0" smtClean="0"/>
            <a:t>Competencia y diligencia</a:t>
          </a:r>
          <a:endParaRPr lang="es-MX" b="1" dirty="0"/>
        </a:p>
      </dgm:t>
    </dgm:pt>
    <dgm:pt modelId="{0A5B198A-B0F4-4AEB-8108-F5C67429E005}" type="parTrans" cxnId="{64C8D52A-5E5C-4E1F-9CF2-4EDB0F5F6C0E}">
      <dgm:prSet/>
      <dgm:spPr/>
      <dgm:t>
        <a:bodyPr/>
        <a:lstStyle/>
        <a:p>
          <a:endParaRPr lang="es-MX" b="1"/>
        </a:p>
      </dgm:t>
    </dgm:pt>
    <dgm:pt modelId="{7139807C-B463-4A5D-B631-3F7A7837B269}" type="sibTrans" cxnId="{64C8D52A-5E5C-4E1F-9CF2-4EDB0F5F6C0E}">
      <dgm:prSet/>
      <dgm:spPr/>
      <dgm:t>
        <a:bodyPr/>
        <a:lstStyle/>
        <a:p>
          <a:endParaRPr lang="es-MX" b="1"/>
        </a:p>
      </dgm:t>
    </dgm:pt>
    <dgm:pt modelId="{4310CF7B-0076-4357-99A9-B9A0ABCE72AD}" type="pres">
      <dgm:prSet presAssocID="{BD821735-681F-4C6C-948C-960AEAE04747}" presName="cycle" presStyleCnt="0">
        <dgm:presLayoutVars>
          <dgm:dir/>
          <dgm:resizeHandles val="exact"/>
        </dgm:presLayoutVars>
      </dgm:prSet>
      <dgm:spPr/>
      <dgm:t>
        <a:bodyPr/>
        <a:lstStyle/>
        <a:p>
          <a:endParaRPr lang="es-MX"/>
        </a:p>
      </dgm:t>
    </dgm:pt>
    <dgm:pt modelId="{5082B85A-C4B9-4446-9078-33A69D752D06}" type="pres">
      <dgm:prSet presAssocID="{CD463426-A459-41B5-A23D-F0E463EDC78A}" presName="node" presStyleLbl="node1" presStyleIdx="0" presStyleCnt="7" custRadScaleRad="101130">
        <dgm:presLayoutVars>
          <dgm:bulletEnabled val="1"/>
        </dgm:presLayoutVars>
      </dgm:prSet>
      <dgm:spPr/>
      <dgm:t>
        <a:bodyPr/>
        <a:lstStyle/>
        <a:p>
          <a:endParaRPr lang="es-MX"/>
        </a:p>
      </dgm:t>
    </dgm:pt>
    <dgm:pt modelId="{4FE27D9E-8F6F-42AF-85FE-850DE5056927}" type="pres">
      <dgm:prSet presAssocID="{5CF9F6D0-81F1-4D7D-BED1-DEC3CCFC6E5C}" presName="sibTrans" presStyleLbl="sibTrans2D1" presStyleIdx="0" presStyleCnt="7"/>
      <dgm:spPr/>
      <dgm:t>
        <a:bodyPr/>
        <a:lstStyle/>
        <a:p>
          <a:endParaRPr lang="es-MX"/>
        </a:p>
      </dgm:t>
    </dgm:pt>
    <dgm:pt modelId="{2F61D16D-9FEA-4E49-AA0B-1ADE6534AAD2}" type="pres">
      <dgm:prSet presAssocID="{5CF9F6D0-81F1-4D7D-BED1-DEC3CCFC6E5C}" presName="connectorText" presStyleLbl="sibTrans2D1" presStyleIdx="0" presStyleCnt="7"/>
      <dgm:spPr/>
      <dgm:t>
        <a:bodyPr/>
        <a:lstStyle/>
        <a:p>
          <a:endParaRPr lang="es-MX"/>
        </a:p>
      </dgm:t>
    </dgm:pt>
    <dgm:pt modelId="{689497A8-CD0E-4E59-8AB8-76D1EE0F2DF5}" type="pres">
      <dgm:prSet presAssocID="{00961FFE-4A48-4C9B-9A47-CA80556F420C}" presName="node" presStyleLbl="node1" presStyleIdx="1" presStyleCnt="7">
        <dgm:presLayoutVars>
          <dgm:bulletEnabled val="1"/>
        </dgm:presLayoutVars>
      </dgm:prSet>
      <dgm:spPr/>
      <dgm:t>
        <a:bodyPr/>
        <a:lstStyle/>
        <a:p>
          <a:endParaRPr lang="es-MX"/>
        </a:p>
      </dgm:t>
    </dgm:pt>
    <dgm:pt modelId="{C370DDE5-B382-49ED-999F-1BAFA7252707}" type="pres">
      <dgm:prSet presAssocID="{90FD1F0D-AE2E-4E72-A150-F0FF5CAD083F}" presName="sibTrans" presStyleLbl="sibTrans2D1" presStyleIdx="1" presStyleCnt="7"/>
      <dgm:spPr/>
      <dgm:t>
        <a:bodyPr/>
        <a:lstStyle/>
        <a:p>
          <a:endParaRPr lang="es-MX"/>
        </a:p>
      </dgm:t>
    </dgm:pt>
    <dgm:pt modelId="{2C6D492A-F622-4D4D-BFF5-2EA292E97616}" type="pres">
      <dgm:prSet presAssocID="{90FD1F0D-AE2E-4E72-A150-F0FF5CAD083F}" presName="connectorText" presStyleLbl="sibTrans2D1" presStyleIdx="1" presStyleCnt="7"/>
      <dgm:spPr/>
      <dgm:t>
        <a:bodyPr/>
        <a:lstStyle/>
        <a:p>
          <a:endParaRPr lang="es-MX"/>
        </a:p>
      </dgm:t>
    </dgm:pt>
    <dgm:pt modelId="{6D8E3BEB-FCE0-4F05-92E3-D0F6065C235F}" type="pres">
      <dgm:prSet presAssocID="{03B7F125-19F2-4B6B-A085-273CCA874008}" presName="node" presStyleLbl="node1" presStyleIdx="2" presStyleCnt="7">
        <dgm:presLayoutVars>
          <dgm:bulletEnabled val="1"/>
        </dgm:presLayoutVars>
      </dgm:prSet>
      <dgm:spPr/>
      <dgm:t>
        <a:bodyPr/>
        <a:lstStyle/>
        <a:p>
          <a:endParaRPr lang="es-MX"/>
        </a:p>
      </dgm:t>
    </dgm:pt>
    <dgm:pt modelId="{95013879-C95D-403D-8D7E-1BA680F14CFC}" type="pres">
      <dgm:prSet presAssocID="{7D037C0D-2F26-44B5-B298-A9846CF2EB6C}" presName="sibTrans" presStyleLbl="sibTrans2D1" presStyleIdx="2" presStyleCnt="7"/>
      <dgm:spPr/>
      <dgm:t>
        <a:bodyPr/>
        <a:lstStyle/>
        <a:p>
          <a:endParaRPr lang="es-MX"/>
        </a:p>
      </dgm:t>
    </dgm:pt>
    <dgm:pt modelId="{E4ABA60B-FE5C-4312-89FD-EF7532C8AFC3}" type="pres">
      <dgm:prSet presAssocID="{7D037C0D-2F26-44B5-B298-A9846CF2EB6C}" presName="connectorText" presStyleLbl="sibTrans2D1" presStyleIdx="2" presStyleCnt="7"/>
      <dgm:spPr/>
      <dgm:t>
        <a:bodyPr/>
        <a:lstStyle/>
        <a:p>
          <a:endParaRPr lang="es-MX"/>
        </a:p>
      </dgm:t>
    </dgm:pt>
    <dgm:pt modelId="{D358DBE1-0637-40D6-AE35-545381B9379C}" type="pres">
      <dgm:prSet presAssocID="{E481C5AA-643D-4BBB-87C6-DA145EFEDD10}" presName="node" presStyleLbl="node1" presStyleIdx="3" presStyleCnt="7">
        <dgm:presLayoutVars>
          <dgm:bulletEnabled val="1"/>
        </dgm:presLayoutVars>
      </dgm:prSet>
      <dgm:spPr/>
      <dgm:t>
        <a:bodyPr/>
        <a:lstStyle/>
        <a:p>
          <a:endParaRPr lang="es-MX"/>
        </a:p>
      </dgm:t>
    </dgm:pt>
    <dgm:pt modelId="{46A31095-F022-4564-9462-670577B4E8E0}" type="pres">
      <dgm:prSet presAssocID="{EED34464-D32B-45D6-97AC-B7B1A07135ED}" presName="sibTrans" presStyleLbl="sibTrans2D1" presStyleIdx="3" presStyleCnt="7"/>
      <dgm:spPr/>
      <dgm:t>
        <a:bodyPr/>
        <a:lstStyle/>
        <a:p>
          <a:endParaRPr lang="es-MX"/>
        </a:p>
      </dgm:t>
    </dgm:pt>
    <dgm:pt modelId="{8DFF771F-1FF5-4254-8DA8-5D579413CDF2}" type="pres">
      <dgm:prSet presAssocID="{EED34464-D32B-45D6-97AC-B7B1A07135ED}" presName="connectorText" presStyleLbl="sibTrans2D1" presStyleIdx="3" presStyleCnt="7"/>
      <dgm:spPr/>
      <dgm:t>
        <a:bodyPr/>
        <a:lstStyle/>
        <a:p>
          <a:endParaRPr lang="es-MX"/>
        </a:p>
      </dgm:t>
    </dgm:pt>
    <dgm:pt modelId="{8D989A65-C132-4789-BE46-9B64BA014CDD}" type="pres">
      <dgm:prSet presAssocID="{75C33848-F187-4E08-9060-D7551BAEE152}" presName="node" presStyleLbl="node1" presStyleIdx="4" presStyleCnt="7">
        <dgm:presLayoutVars>
          <dgm:bulletEnabled val="1"/>
        </dgm:presLayoutVars>
      </dgm:prSet>
      <dgm:spPr/>
      <dgm:t>
        <a:bodyPr/>
        <a:lstStyle/>
        <a:p>
          <a:endParaRPr lang="es-MX"/>
        </a:p>
      </dgm:t>
    </dgm:pt>
    <dgm:pt modelId="{17D33DCF-C08F-4EED-9ABB-6B87EA97DD70}" type="pres">
      <dgm:prSet presAssocID="{B8E2416B-BACD-4594-99C3-63E0723C4219}" presName="sibTrans" presStyleLbl="sibTrans2D1" presStyleIdx="4" presStyleCnt="7"/>
      <dgm:spPr/>
      <dgm:t>
        <a:bodyPr/>
        <a:lstStyle/>
        <a:p>
          <a:endParaRPr lang="es-MX"/>
        </a:p>
      </dgm:t>
    </dgm:pt>
    <dgm:pt modelId="{6F2193E7-C905-4585-9D5A-6DFC92455FC9}" type="pres">
      <dgm:prSet presAssocID="{B8E2416B-BACD-4594-99C3-63E0723C4219}" presName="connectorText" presStyleLbl="sibTrans2D1" presStyleIdx="4" presStyleCnt="7"/>
      <dgm:spPr/>
      <dgm:t>
        <a:bodyPr/>
        <a:lstStyle/>
        <a:p>
          <a:endParaRPr lang="es-MX"/>
        </a:p>
      </dgm:t>
    </dgm:pt>
    <dgm:pt modelId="{97DED144-44D4-4593-89B3-4BFC45D71B24}" type="pres">
      <dgm:prSet presAssocID="{49B425B1-0B8C-425A-93FA-30695BD1B09D}" presName="node" presStyleLbl="node1" presStyleIdx="5" presStyleCnt="7">
        <dgm:presLayoutVars>
          <dgm:bulletEnabled val="1"/>
        </dgm:presLayoutVars>
      </dgm:prSet>
      <dgm:spPr/>
      <dgm:t>
        <a:bodyPr/>
        <a:lstStyle/>
        <a:p>
          <a:endParaRPr lang="es-MX"/>
        </a:p>
      </dgm:t>
    </dgm:pt>
    <dgm:pt modelId="{F45A4556-5FD2-4E12-B1C4-16D62F97A27A}" type="pres">
      <dgm:prSet presAssocID="{E67A2759-D01C-4C35-B756-A343989F8F35}" presName="sibTrans" presStyleLbl="sibTrans2D1" presStyleIdx="5" presStyleCnt="7"/>
      <dgm:spPr/>
      <dgm:t>
        <a:bodyPr/>
        <a:lstStyle/>
        <a:p>
          <a:endParaRPr lang="es-MX"/>
        </a:p>
      </dgm:t>
    </dgm:pt>
    <dgm:pt modelId="{7F0B0881-A090-415E-968A-A0EBD99C2CDE}" type="pres">
      <dgm:prSet presAssocID="{E67A2759-D01C-4C35-B756-A343989F8F35}" presName="connectorText" presStyleLbl="sibTrans2D1" presStyleIdx="5" presStyleCnt="7"/>
      <dgm:spPr/>
      <dgm:t>
        <a:bodyPr/>
        <a:lstStyle/>
        <a:p>
          <a:endParaRPr lang="es-MX"/>
        </a:p>
      </dgm:t>
    </dgm:pt>
    <dgm:pt modelId="{858AEFB9-3D1C-4089-988B-17A2C59153CA}" type="pres">
      <dgm:prSet presAssocID="{66813971-1FAC-492E-A8BD-0B06C7A7D260}" presName="node" presStyleLbl="node1" presStyleIdx="6" presStyleCnt="7">
        <dgm:presLayoutVars>
          <dgm:bulletEnabled val="1"/>
        </dgm:presLayoutVars>
      </dgm:prSet>
      <dgm:spPr/>
      <dgm:t>
        <a:bodyPr/>
        <a:lstStyle/>
        <a:p>
          <a:endParaRPr lang="es-MX"/>
        </a:p>
      </dgm:t>
    </dgm:pt>
    <dgm:pt modelId="{36372166-DD6F-4FC7-8A6D-17E6018821EE}" type="pres">
      <dgm:prSet presAssocID="{7139807C-B463-4A5D-B631-3F7A7837B269}" presName="sibTrans" presStyleLbl="sibTrans2D1" presStyleIdx="6" presStyleCnt="7"/>
      <dgm:spPr/>
      <dgm:t>
        <a:bodyPr/>
        <a:lstStyle/>
        <a:p>
          <a:endParaRPr lang="es-MX"/>
        </a:p>
      </dgm:t>
    </dgm:pt>
    <dgm:pt modelId="{60FAD875-3290-4835-8429-6E517FBA0551}" type="pres">
      <dgm:prSet presAssocID="{7139807C-B463-4A5D-B631-3F7A7837B269}" presName="connectorText" presStyleLbl="sibTrans2D1" presStyleIdx="6" presStyleCnt="7"/>
      <dgm:spPr/>
      <dgm:t>
        <a:bodyPr/>
        <a:lstStyle/>
        <a:p>
          <a:endParaRPr lang="es-MX"/>
        </a:p>
      </dgm:t>
    </dgm:pt>
  </dgm:ptLst>
  <dgm:cxnLst>
    <dgm:cxn modelId="{1810DCB1-D091-4C62-A2E6-5EA207A89ED2}" srcId="{BD821735-681F-4C6C-948C-960AEAE04747}" destId="{00961FFE-4A48-4C9B-9A47-CA80556F420C}" srcOrd="1" destOrd="0" parTransId="{578BF3B2-4232-4EEA-94CB-C609801D96DE}" sibTransId="{90FD1F0D-AE2E-4E72-A150-F0FF5CAD083F}"/>
    <dgm:cxn modelId="{D4552BE5-7693-4B69-B6E5-C01DCAA8F0FF}" type="presOf" srcId="{E67A2759-D01C-4C35-B756-A343989F8F35}" destId="{7F0B0881-A090-415E-968A-A0EBD99C2CDE}" srcOrd="1" destOrd="0" presId="urn:microsoft.com/office/officeart/2005/8/layout/cycle2"/>
    <dgm:cxn modelId="{1A5CAB62-15B7-4E1C-8551-A82585233174}" srcId="{BD821735-681F-4C6C-948C-960AEAE04747}" destId="{03B7F125-19F2-4B6B-A085-273CCA874008}" srcOrd="2" destOrd="0" parTransId="{6476DC62-DF71-4AB9-A927-119345B58088}" sibTransId="{7D037C0D-2F26-44B5-B298-A9846CF2EB6C}"/>
    <dgm:cxn modelId="{A6E2BBC5-C1AB-4350-B185-DEBE3AB7932C}" srcId="{BD821735-681F-4C6C-948C-960AEAE04747}" destId="{75C33848-F187-4E08-9060-D7551BAEE152}" srcOrd="4" destOrd="0" parTransId="{40DCA72B-0F45-47C0-9FD0-BCF47E9784FB}" sibTransId="{B8E2416B-BACD-4594-99C3-63E0723C4219}"/>
    <dgm:cxn modelId="{9690E967-442C-4F66-B750-FD615AC1CB25}" type="presOf" srcId="{BD821735-681F-4C6C-948C-960AEAE04747}" destId="{4310CF7B-0076-4357-99A9-B9A0ABCE72AD}" srcOrd="0" destOrd="0" presId="urn:microsoft.com/office/officeart/2005/8/layout/cycle2"/>
    <dgm:cxn modelId="{32875F98-3F62-4264-AC6D-EEF80CE98AC5}" type="presOf" srcId="{7D037C0D-2F26-44B5-B298-A9846CF2EB6C}" destId="{95013879-C95D-403D-8D7E-1BA680F14CFC}" srcOrd="0" destOrd="0" presId="urn:microsoft.com/office/officeart/2005/8/layout/cycle2"/>
    <dgm:cxn modelId="{C6576413-D706-4D80-AA8C-84CC87C645E5}" type="presOf" srcId="{66813971-1FAC-492E-A8BD-0B06C7A7D260}" destId="{858AEFB9-3D1C-4089-988B-17A2C59153CA}" srcOrd="0" destOrd="0" presId="urn:microsoft.com/office/officeart/2005/8/layout/cycle2"/>
    <dgm:cxn modelId="{401E866E-9DD6-46CC-A5DC-1F97CAD96754}" type="presOf" srcId="{CD463426-A459-41B5-A23D-F0E463EDC78A}" destId="{5082B85A-C4B9-4446-9078-33A69D752D06}" srcOrd="0" destOrd="0" presId="urn:microsoft.com/office/officeart/2005/8/layout/cycle2"/>
    <dgm:cxn modelId="{953A1A62-D646-4609-8BAA-0A1464531F45}" type="presOf" srcId="{EED34464-D32B-45D6-97AC-B7B1A07135ED}" destId="{8DFF771F-1FF5-4254-8DA8-5D579413CDF2}" srcOrd="1" destOrd="0" presId="urn:microsoft.com/office/officeart/2005/8/layout/cycle2"/>
    <dgm:cxn modelId="{29CD2960-1770-479D-B438-E01B64CEA738}" type="presOf" srcId="{90FD1F0D-AE2E-4E72-A150-F0FF5CAD083F}" destId="{C370DDE5-B382-49ED-999F-1BAFA7252707}" srcOrd="0" destOrd="0" presId="urn:microsoft.com/office/officeart/2005/8/layout/cycle2"/>
    <dgm:cxn modelId="{27A37EA4-5ABB-4365-8AF9-C29DD827540B}" type="presOf" srcId="{5CF9F6D0-81F1-4D7D-BED1-DEC3CCFC6E5C}" destId="{4FE27D9E-8F6F-42AF-85FE-850DE5056927}" srcOrd="0" destOrd="0" presId="urn:microsoft.com/office/officeart/2005/8/layout/cycle2"/>
    <dgm:cxn modelId="{A4D04F7E-C601-44AF-BEEB-4B5778592C28}" type="presOf" srcId="{00961FFE-4A48-4C9B-9A47-CA80556F420C}" destId="{689497A8-CD0E-4E59-8AB8-76D1EE0F2DF5}" srcOrd="0" destOrd="0" presId="urn:microsoft.com/office/officeart/2005/8/layout/cycle2"/>
    <dgm:cxn modelId="{DF191D2F-ABB5-4211-B3E8-091BE4C4AF3E}" type="presOf" srcId="{E67A2759-D01C-4C35-B756-A343989F8F35}" destId="{F45A4556-5FD2-4E12-B1C4-16D62F97A27A}" srcOrd="0" destOrd="0" presId="urn:microsoft.com/office/officeart/2005/8/layout/cycle2"/>
    <dgm:cxn modelId="{0532366E-2742-4825-83C6-B7D7E80F0F05}" type="presOf" srcId="{E481C5AA-643D-4BBB-87C6-DA145EFEDD10}" destId="{D358DBE1-0637-40D6-AE35-545381B9379C}" srcOrd="0" destOrd="0" presId="urn:microsoft.com/office/officeart/2005/8/layout/cycle2"/>
    <dgm:cxn modelId="{8FFD4934-5503-47FF-BD81-F424890E10CB}" type="presOf" srcId="{B8E2416B-BACD-4594-99C3-63E0723C4219}" destId="{17D33DCF-C08F-4EED-9ABB-6B87EA97DD70}" srcOrd="0" destOrd="0" presId="urn:microsoft.com/office/officeart/2005/8/layout/cycle2"/>
    <dgm:cxn modelId="{ACD3E20E-93DB-4D06-9B29-90FB81B0FD57}" type="presOf" srcId="{5CF9F6D0-81F1-4D7D-BED1-DEC3CCFC6E5C}" destId="{2F61D16D-9FEA-4E49-AA0B-1ADE6534AAD2}" srcOrd="1" destOrd="0" presId="urn:microsoft.com/office/officeart/2005/8/layout/cycle2"/>
    <dgm:cxn modelId="{05967792-9039-456E-8D87-D90E69B927E6}" type="presOf" srcId="{49B425B1-0B8C-425A-93FA-30695BD1B09D}" destId="{97DED144-44D4-4593-89B3-4BFC45D71B24}" srcOrd="0" destOrd="0" presId="urn:microsoft.com/office/officeart/2005/8/layout/cycle2"/>
    <dgm:cxn modelId="{19A545F1-E132-4140-BB55-772E02DC3E5C}" type="presOf" srcId="{7139807C-B463-4A5D-B631-3F7A7837B269}" destId="{36372166-DD6F-4FC7-8A6D-17E6018821EE}" srcOrd="0" destOrd="0" presId="urn:microsoft.com/office/officeart/2005/8/layout/cycle2"/>
    <dgm:cxn modelId="{64C8D52A-5E5C-4E1F-9CF2-4EDB0F5F6C0E}" srcId="{BD821735-681F-4C6C-948C-960AEAE04747}" destId="{66813971-1FAC-492E-A8BD-0B06C7A7D260}" srcOrd="6" destOrd="0" parTransId="{0A5B198A-B0F4-4AEB-8108-F5C67429E005}" sibTransId="{7139807C-B463-4A5D-B631-3F7A7837B269}"/>
    <dgm:cxn modelId="{70CD29C5-98DF-47B5-A261-A61D66442656}" type="presOf" srcId="{B8E2416B-BACD-4594-99C3-63E0723C4219}" destId="{6F2193E7-C905-4585-9D5A-6DFC92455FC9}" srcOrd="1" destOrd="0" presId="urn:microsoft.com/office/officeart/2005/8/layout/cycle2"/>
    <dgm:cxn modelId="{AC42F6B1-B3F8-420A-8BB3-88EC91D1F66D}" srcId="{BD821735-681F-4C6C-948C-960AEAE04747}" destId="{49B425B1-0B8C-425A-93FA-30695BD1B09D}" srcOrd="5" destOrd="0" parTransId="{FFC097FA-13EB-4E9F-9724-C7DE34942D55}" sibTransId="{E67A2759-D01C-4C35-B756-A343989F8F35}"/>
    <dgm:cxn modelId="{8F8628DE-655E-41AE-9E34-1D0606E35963}" type="presOf" srcId="{75C33848-F187-4E08-9060-D7551BAEE152}" destId="{8D989A65-C132-4789-BE46-9B64BA014CDD}" srcOrd="0" destOrd="0" presId="urn:microsoft.com/office/officeart/2005/8/layout/cycle2"/>
    <dgm:cxn modelId="{F5CCCBE0-3023-453F-A73A-86C372843264}" type="presOf" srcId="{EED34464-D32B-45D6-97AC-B7B1A07135ED}" destId="{46A31095-F022-4564-9462-670577B4E8E0}" srcOrd="0" destOrd="0" presId="urn:microsoft.com/office/officeart/2005/8/layout/cycle2"/>
    <dgm:cxn modelId="{DBAF259B-8438-4311-B7F1-C92CD50076E9}" type="presOf" srcId="{90FD1F0D-AE2E-4E72-A150-F0FF5CAD083F}" destId="{2C6D492A-F622-4D4D-BFF5-2EA292E97616}" srcOrd="1" destOrd="0" presId="urn:microsoft.com/office/officeart/2005/8/layout/cycle2"/>
    <dgm:cxn modelId="{A6FC28F4-9CF0-48D7-A89C-7ACF07C6DF3E}" srcId="{BD821735-681F-4C6C-948C-960AEAE04747}" destId="{CD463426-A459-41B5-A23D-F0E463EDC78A}" srcOrd="0" destOrd="0" parTransId="{710833F2-D318-44AB-B79D-FC7D7AE41A34}" sibTransId="{5CF9F6D0-81F1-4D7D-BED1-DEC3CCFC6E5C}"/>
    <dgm:cxn modelId="{FDC589D2-1CAF-489F-BBA7-15346CBF838C}" type="presOf" srcId="{7D037C0D-2F26-44B5-B298-A9846CF2EB6C}" destId="{E4ABA60B-FE5C-4312-89FD-EF7532C8AFC3}" srcOrd="1" destOrd="0" presId="urn:microsoft.com/office/officeart/2005/8/layout/cycle2"/>
    <dgm:cxn modelId="{092ADB53-9CA2-4BB2-8501-CB6291FABAE4}" srcId="{BD821735-681F-4C6C-948C-960AEAE04747}" destId="{E481C5AA-643D-4BBB-87C6-DA145EFEDD10}" srcOrd="3" destOrd="0" parTransId="{0962C30C-D963-4EF0-98F4-5A8B2432768C}" sibTransId="{EED34464-D32B-45D6-97AC-B7B1A07135ED}"/>
    <dgm:cxn modelId="{7125BC0F-B011-41F0-ACA6-AE14139DACE2}" type="presOf" srcId="{7139807C-B463-4A5D-B631-3F7A7837B269}" destId="{60FAD875-3290-4835-8429-6E517FBA0551}" srcOrd="1" destOrd="0" presId="urn:microsoft.com/office/officeart/2005/8/layout/cycle2"/>
    <dgm:cxn modelId="{9AAE0A7B-7900-43DA-A903-B0AD40CD6A5B}" type="presOf" srcId="{03B7F125-19F2-4B6B-A085-273CCA874008}" destId="{6D8E3BEB-FCE0-4F05-92E3-D0F6065C235F}" srcOrd="0" destOrd="0" presId="urn:microsoft.com/office/officeart/2005/8/layout/cycle2"/>
    <dgm:cxn modelId="{08BA16A4-B1FD-415B-8D12-468016D3CA67}" type="presParOf" srcId="{4310CF7B-0076-4357-99A9-B9A0ABCE72AD}" destId="{5082B85A-C4B9-4446-9078-33A69D752D06}" srcOrd="0" destOrd="0" presId="urn:microsoft.com/office/officeart/2005/8/layout/cycle2"/>
    <dgm:cxn modelId="{AE718108-457B-436F-8484-718C31F512DD}" type="presParOf" srcId="{4310CF7B-0076-4357-99A9-B9A0ABCE72AD}" destId="{4FE27D9E-8F6F-42AF-85FE-850DE5056927}" srcOrd="1" destOrd="0" presId="urn:microsoft.com/office/officeart/2005/8/layout/cycle2"/>
    <dgm:cxn modelId="{0D73CE27-09B6-4B85-BBE3-F33036532C48}" type="presParOf" srcId="{4FE27D9E-8F6F-42AF-85FE-850DE5056927}" destId="{2F61D16D-9FEA-4E49-AA0B-1ADE6534AAD2}" srcOrd="0" destOrd="0" presId="urn:microsoft.com/office/officeart/2005/8/layout/cycle2"/>
    <dgm:cxn modelId="{9A1B5621-E648-49EA-9835-9402EC6AC28E}" type="presParOf" srcId="{4310CF7B-0076-4357-99A9-B9A0ABCE72AD}" destId="{689497A8-CD0E-4E59-8AB8-76D1EE0F2DF5}" srcOrd="2" destOrd="0" presId="urn:microsoft.com/office/officeart/2005/8/layout/cycle2"/>
    <dgm:cxn modelId="{8424A9DA-FB76-4385-A7E6-F7087E8DB4D5}" type="presParOf" srcId="{4310CF7B-0076-4357-99A9-B9A0ABCE72AD}" destId="{C370DDE5-B382-49ED-999F-1BAFA7252707}" srcOrd="3" destOrd="0" presId="urn:microsoft.com/office/officeart/2005/8/layout/cycle2"/>
    <dgm:cxn modelId="{4FF1DC58-4444-446A-82AA-06D53F28A813}" type="presParOf" srcId="{C370DDE5-B382-49ED-999F-1BAFA7252707}" destId="{2C6D492A-F622-4D4D-BFF5-2EA292E97616}" srcOrd="0" destOrd="0" presId="urn:microsoft.com/office/officeart/2005/8/layout/cycle2"/>
    <dgm:cxn modelId="{56329723-98F0-41A2-B2F2-88CA89090C1E}" type="presParOf" srcId="{4310CF7B-0076-4357-99A9-B9A0ABCE72AD}" destId="{6D8E3BEB-FCE0-4F05-92E3-D0F6065C235F}" srcOrd="4" destOrd="0" presId="urn:microsoft.com/office/officeart/2005/8/layout/cycle2"/>
    <dgm:cxn modelId="{C9E45E9D-845F-41FB-89E0-477563917832}" type="presParOf" srcId="{4310CF7B-0076-4357-99A9-B9A0ABCE72AD}" destId="{95013879-C95D-403D-8D7E-1BA680F14CFC}" srcOrd="5" destOrd="0" presId="urn:microsoft.com/office/officeart/2005/8/layout/cycle2"/>
    <dgm:cxn modelId="{99D264AD-3738-43EB-AD0B-0C5B64066E56}" type="presParOf" srcId="{95013879-C95D-403D-8D7E-1BA680F14CFC}" destId="{E4ABA60B-FE5C-4312-89FD-EF7532C8AFC3}" srcOrd="0" destOrd="0" presId="urn:microsoft.com/office/officeart/2005/8/layout/cycle2"/>
    <dgm:cxn modelId="{C81A4F3D-0179-4B81-8309-DB7525CB6F94}" type="presParOf" srcId="{4310CF7B-0076-4357-99A9-B9A0ABCE72AD}" destId="{D358DBE1-0637-40D6-AE35-545381B9379C}" srcOrd="6" destOrd="0" presId="urn:microsoft.com/office/officeart/2005/8/layout/cycle2"/>
    <dgm:cxn modelId="{52A8F38D-A86F-42BF-ABDF-44E3F50C578E}" type="presParOf" srcId="{4310CF7B-0076-4357-99A9-B9A0ABCE72AD}" destId="{46A31095-F022-4564-9462-670577B4E8E0}" srcOrd="7" destOrd="0" presId="urn:microsoft.com/office/officeart/2005/8/layout/cycle2"/>
    <dgm:cxn modelId="{BEA375FE-27F3-4579-8B42-B40A0AE323A7}" type="presParOf" srcId="{46A31095-F022-4564-9462-670577B4E8E0}" destId="{8DFF771F-1FF5-4254-8DA8-5D579413CDF2}" srcOrd="0" destOrd="0" presId="urn:microsoft.com/office/officeart/2005/8/layout/cycle2"/>
    <dgm:cxn modelId="{5FF5F404-7641-4303-95CE-BAB0AE4D2F83}" type="presParOf" srcId="{4310CF7B-0076-4357-99A9-B9A0ABCE72AD}" destId="{8D989A65-C132-4789-BE46-9B64BA014CDD}" srcOrd="8" destOrd="0" presId="urn:microsoft.com/office/officeart/2005/8/layout/cycle2"/>
    <dgm:cxn modelId="{90E4C695-96A4-46B4-90BE-2B0311951B6B}" type="presParOf" srcId="{4310CF7B-0076-4357-99A9-B9A0ABCE72AD}" destId="{17D33DCF-C08F-4EED-9ABB-6B87EA97DD70}" srcOrd="9" destOrd="0" presId="urn:microsoft.com/office/officeart/2005/8/layout/cycle2"/>
    <dgm:cxn modelId="{E857B0B0-35D4-45C3-9C7C-40F24A26BDE6}" type="presParOf" srcId="{17D33DCF-C08F-4EED-9ABB-6B87EA97DD70}" destId="{6F2193E7-C905-4585-9D5A-6DFC92455FC9}" srcOrd="0" destOrd="0" presId="urn:microsoft.com/office/officeart/2005/8/layout/cycle2"/>
    <dgm:cxn modelId="{DBBD76EE-68BA-4527-8030-5BBBAF12E1BF}" type="presParOf" srcId="{4310CF7B-0076-4357-99A9-B9A0ABCE72AD}" destId="{97DED144-44D4-4593-89B3-4BFC45D71B24}" srcOrd="10" destOrd="0" presId="urn:microsoft.com/office/officeart/2005/8/layout/cycle2"/>
    <dgm:cxn modelId="{1A379491-24DB-47D7-911D-1AE2276998B8}" type="presParOf" srcId="{4310CF7B-0076-4357-99A9-B9A0ABCE72AD}" destId="{F45A4556-5FD2-4E12-B1C4-16D62F97A27A}" srcOrd="11" destOrd="0" presId="urn:microsoft.com/office/officeart/2005/8/layout/cycle2"/>
    <dgm:cxn modelId="{E1B8668A-FB8D-4878-9F13-797C17DFC013}" type="presParOf" srcId="{F45A4556-5FD2-4E12-B1C4-16D62F97A27A}" destId="{7F0B0881-A090-415E-968A-A0EBD99C2CDE}" srcOrd="0" destOrd="0" presId="urn:microsoft.com/office/officeart/2005/8/layout/cycle2"/>
    <dgm:cxn modelId="{7A1B40E7-EA6E-4FB4-845B-BFBE37C2EC1C}" type="presParOf" srcId="{4310CF7B-0076-4357-99A9-B9A0ABCE72AD}" destId="{858AEFB9-3D1C-4089-988B-17A2C59153CA}" srcOrd="12" destOrd="0" presId="urn:microsoft.com/office/officeart/2005/8/layout/cycle2"/>
    <dgm:cxn modelId="{7B34EBF7-CA16-4D64-B000-D67B6579FC46}" type="presParOf" srcId="{4310CF7B-0076-4357-99A9-B9A0ABCE72AD}" destId="{36372166-DD6F-4FC7-8A6D-17E6018821EE}" srcOrd="13" destOrd="0" presId="urn:microsoft.com/office/officeart/2005/8/layout/cycle2"/>
    <dgm:cxn modelId="{F89EA09D-EBD8-4CDF-8D9D-07AD9F31ADCD}" type="presParOf" srcId="{36372166-DD6F-4FC7-8A6D-17E6018821EE}" destId="{60FAD875-3290-4835-8429-6E517FBA055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60E5A-0C02-4E49-9F88-6F9EE20758C4}">
      <dsp:nvSpPr>
        <dsp:cNvPr id="0" name=""/>
        <dsp:cNvSpPr/>
      </dsp:nvSpPr>
      <dsp:spPr>
        <a:xfrm>
          <a:off x="1825503" y="311290"/>
          <a:ext cx="2364713" cy="2364713"/>
        </a:xfrm>
        <a:prstGeom prst="pieWedg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smtClean="0"/>
            <a:t>ASF Control Externo</a:t>
          </a:r>
          <a:endParaRPr lang="es-MX" sz="1800" b="1" kern="1200" dirty="0"/>
        </a:p>
      </dsp:txBody>
      <dsp:txXfrm>
        <a:off x="2518111" y="1003898"/>
        <a:ext cx="1672105" cy="1672105"/>
      </dsp:txXfrm>
    </dsp:sp>
    <dsp:sp modelId="{6F56B034-9E92-49B3-B859-5336B60BE1EB}">
      <dsp:nvSpPr>
        <dsp:cNvPr id="0" name=""/>
        <dsp:cNvSpPr/>
      </dsp:nvSpPr>
      <dsp:spPr>
        <a:xfrm rot="5400000">
          <a:off x="4299441" y="311290"/>
          <a:ext cx="2364713" cy="2364713"/>
        </a:xfrm>
        <a:prstGeom prst="pieWedg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smtClean="0"/>
            <a:t>Fiscalía Especializada en Materia de Combate a la Corrupción</a:t>
          </a:r>
          <a:endParaRPr lang="es-MX" sz="1400" b="1" kern="1200" dirty="0"/>
        </a:p>
      </dsp:txBody>
      <dsp:txXfrm rot="-5400000">
        <a:off x="4299441" y="1003898"/>
        <a:ext cx="1672105" cy="1672105"/>
      </dsp:txXfrm>
    </dsp:sp>
    <dsp:sp modelId="{CBA17898-55DB-4D1D-8C0E-3754B959F505}">
      <dsp:nvSpPr>
        <dsp:cNvPr id="0" name=""/>
        <dsp:cNvSpPr/>
      </dsp:nvSpPr>
      <dsp:spPr>
        <a:xfrm rot="10800000">
          <a:off x="4299441" y="2785228"/>
          <a:ext cx="2364713" cy="2364713"/>
        </a:xfrm>
        <a:prstGeom prst="pieWedg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s-MX" sz="2400" kern="1200" smtClean="0"/>
        </a:p>
        <a:p>
          <a:pPr lvl="0" algn="ctr" defTabSz="1066800">
            <a:lnSpc>
              <a:spcPct val="90000"/>
            </a:lnSpc>
            <a:spcBef>
              <a:spcPct val="0"/>
            </a:spcBef>
            <a:spcAft>
              <a:spcPct val="35000"/>
            </a:spcAft>
          </a:pPr>
          <a:r>
            <a:rPr lang="es-MX" sz="1600" b="1" kern="1200" smtClean="0"/>
            <a:t>Tribunal Federal de Justicia Administrativa</a:t>
          </a:r>
          <a:endParaRPr lang="es-MX" sz="1600" b="1" kern="1200" dirty="0"/>
        </a:p>
      </dsp:txBody>
      <dsp:txXfrm rot="10800000">
        <a:off x="4299441" y="2785228"/>
        <a:ext cx="1672105" cy="1672105"/>
      </dsp:txXfrm>
    </dsp:sp>
    <dsp:sp modelId="{4C74CF83-DD32-462E-BDBD-0DE25E0E3BED}">
      <dsp:nvSpPr>
        <dsp:cNvPr id="0" name=""/>
        <dsp:cNvSpPr/>
      </dsp:nvSpPr>
      <dsp:spPr>
        <a:xfrm rot="16200000">
          <a:off x="1825503" y="2785228"/>
          <a:ext cx="2364713" cy="2364713"/>
        </a:xfrm>
        <a:prstGeom prst="pieWedg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smtClean="0"/>
            <a:t>Control Interno</a:t>
          </a:r>
          <a:endParaRPr lang="es-MX" sz="1800" b="1" kern="1200" dirty="0"/>
        </a:p>
      </dsp:txBody>
      <dsp:txXfrm rot="5400000">
        <a:off x="2518111" y="2785228"/>
        <a:ext cx="1672105" cy="1672105"/>
      </dsp:txXfrm>
    </dsp:sp>
    <dsp:sp modelId="{25109934-2E97-41E3-A30C-F558B5CE6478}">
      <dsp:nvSpPr>
        <dsp:cNvPr id="0" name=""/>
        <dsp:cNvSpPr/>
      </dsp:nvSpPr>
      <dsp:spPr>
        <a:xfrm>
          <a:off x="4226830" y="2576084"/>
          <a:ext cx="35997" cy="36002"/>
        </a:xfrm>
        <a:prstGeom prst="circularArrow">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DDE83D1-373C-4AE5-BE86-6797E7900579}">
      <dsp:nvSpPr>
        <dsp:cNvPr id="0" name=""/>
        <dsp:cNvSpPr/>
      </dsp:nvSpPr>
      <dsp:spPr>
        <a:xfrm rot="10800000">
          <a:off x="4226830" y="2849146"/>
          <a:ext cx="35997" cy="36002"/>
        </a:xfrm>
        <a:prstGeom prst="circularArrow">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2B85A-C4B9-4446-9078-33A69D752D06}">
      <dsp:nvSpPr>
        <dsp:cNvPr id="0" name=""/>
        <dsp:cNvSpPr/>
      </dsp:nvSpPr>
      <dsp:spPr>
        <a:xfrm>
          <a:off x="3432968" y="0"/>
          <a:ext cx="1262062" cy="1262062"/>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Integridad</a:t>
          </a:r>
          <a:endParaRPr lang="es-MX" sz="1100" b="1" kern="1200" dirty="0"/>
        </a:p>
      </dsp:txBody>
      <dsp:txXfrm>
        <a:off x="3617793" y="184825"/>
        <a:ext cx="892412" cy="892412"/>
      </dsp:txXfrm>
    </dsp:sp>
    <dsp:sp modelId="{4FE27D9E-8F6F-42AF-85FE-850DE5056927}">
      <dsp:nvSpPr>
        <dsp:cNvPr id="0" name=""/>
        <dsp:cNvSpPr/>
      </dsp:nvSpPr>
      <dsp:spPr>
        <a:xfrm rot="1543209">
          <a:off x="4741745" y="825621"/>
          <a:ext cx="336693" cy="42594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p>
      </dsp:txBody>
      <dsp:txXfrm>
        <a:off x="4746749" y="888892"/>
        <a:ext cx="235685" cy="255568"/>
      </dsp:txXfrm>
    </dsp:sp>
    <dsp:sp modelId="{689497A8-CD0E-4E59-8AB8-76D1EE0F2DF5}">
      <dsp:nvSpPr>
        <dsp:cNvPr id="0" name=""/>
        <dsp:cNvSpPr/>
      </dsp:nvSpPr>
      <dsp:spPr>
        <a:xfrm>
          <a:off x="5142322" y="823396"/>
          <a:ext cx="1262062" cy="1262062"/>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Imparcialidad</a:t>
          </a:r>
          <a:endParaRPr lang="es-MX" sz="1100" b="1" kern="1200" dirty="0"/>
        </a:p>
      </dsp:txBody>
      <dsp:txXfrm>
        <a:off x="5327147" y="1008221"/>
        <a:ext cx="892412" cy="892412"/>
      </dsp:txXfrm>
    </dsp:sp>
    <dsp:sp modelId="{C370DDE5-B382-49ED-999F-1BAFA7252707}">
      <dsp:nvSpPr>
        <dsp:cNvPr id="0" name=""/>
        <dsp:cNvSpPr/>
      </dsp:nvSpPr>
      <dsp:spPr>
        <a:xfrm rot="4628571">
          <a:off x="5813999" y="2157001"/>
          <a:ext cx="336643" cy="42594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p>
      </dsp:txBody>
      <dsp:txXfrm>
        <a:off x="5853259" y="2192960"/>
        <a:ext cx="235650" cy="255568"/>
      </dsp:txXfrm>
    </dsp:sp>
    <dsp:sp modelId="{6D8E3BEB-FCE0-4F05-92E3-D0F6065C235F}">
      <dsp:nvSpPr>
        <dsp:cNvPr id="0" name=""/>
        <dsp:cNvSpPr/>
      </dsp:nvSpPr>
      <dsp:spPr>
        <a:xfrm>
          <a:off x="5564497" y="2673067"/>
          <a:ext cx="1262062" cy="1262062"/>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Independencia</a:t>
          </a:r>
          <a:endParaRPr lang="es-MX" sz="1100" b="1" kern="1200" dirty="0"/>
        </a:p>
      </dsp:txBody>
      <dsp:txXfrm>
        <a:off x="5749322" y="2857892"/>
        <a:ext cx="892412" cy="892412"/>
      </dsp:txXfrm>
    </dsp:sp>
    <dsp:sp modelId="{95013879-C95D-403D-8D7E-1BA680F14CFC}">
      <dsp:nvSpPr>
        <dsp:cNvPr id="0" name=""/>
        <dsp:cNvSpPr/>
      </dsp:nvSpPr>
      <dsp:spPr>
        <a:xfrm rot="7714286">
          <a:off x="5441692" y="3825337"/>
          <a:ext cx="336643" cy="42594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p>
      </dsp:txBody>
      <dsp:txXfrm rot="10800000">
        <a:off x="5523673" y="3871046"/>
        <a:ext cx="235650" cy="255568"/>
      </dsp:txXfrm>
    </dsp:sp>
    <dsp:sp modelId="{D358DBE1-0637-40D6-AE35-545381B9379C}">
      <dsp:nvSpPr>
        <dsp:cNvPr id="0" name=""/>
        <dsp:cNvSpPr/>
      </dsp:nvSpPr>
      <dsp:spPr>
        <a:xfrm>
          <a:off x="4381588" y="4156389"/>
          <a:ext cx="1262062" cy="1262062"/>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Igualdad</a:t>
          </a:r>
          <a:endParaRPr lang="es-MX" sz="1100" b="1" kern="1200" dirty="0"/>
        </a:p>
      </dsp:txBody>
      <dsp:txXfrm>
        <a:off x="4566413" y="4341214"/>
        <a:ext cx="892412" cy="892412"/>
      </dsp:txXfrm>
    </dsp:sp>
    <dsp:sp modelId="{46A31095-F022-4564-9462-670577B4E8E0}">
      <dsp:nvSpPr>
        <dsp:cNvPr id="0" name=""/>
        <dsp:cNvSpPr/>
      </dsp:nvSpPr>
      <dsp:spPr>
        <a:xfrm rot="10800000">
          <a:off x="3905205" y="4574447"/>
          <a:ext cx="336643" cy="42594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p>
      </dsp:txBody>
      <dsp:txXfrm rot="10800000">
        <a:off x="4006198" y="4659636"/>
        <a:ext cx="235650" cy="255568"/>
      </dsp:txXfrm>
    </dsp:sp>
    <dsp:sp modelId="{8D989A65-C132-4789-BE46-9B64BA014CDD}">
      <dsp:nvSpPr>
        <dsp:cNvPr id="0" name=""/>
        <dsp:cNvSpPr/>
      </dsp:nvSpPr>
      <dsp:spPr>
        <a:xfrm>
          <a:off x="2484349" y="4156389"/>
          <a:ext cx="1262062" cy="1262062"/>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Corrección</a:t>
          </a:r>
          <a:endParaRPr lang="es-MX" sz="1100" b="1" kern="1200" dirty="0"/>
        </a:p>
      </dsp:txBody>
      <dsp:txXfrm>
        <a:off x="2669174" y="4341214"/>
        <a:ext cx="892412" cy="892412"/>
      </dsp:txXfrm>
    </dsp:sp>
    <dsp:sp modelId="{17D33DCF-C08F-4EED-9ABB-6B87EA97DD70}">
      <dsp:nvSpPr>
        <dsp:cNvPr id="0" name=""/>
        <dsp:cNvSpPr/>
      </dsp:nvSpPr>
      <dsp:spPr>
        <a:xfrm rot="13885714">
          <a:off x="2361544" y="3840235"/>
          <a:ext cx="336643" cy="42594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p>
      </dsp:txBody>
      <dsp:txXfrm rot="10800000">
        <a:off x="2443525" y="3964904"/>
        <a:ext cx="235650" cy="255568"/>
      </dsp:txXfrm>
    </dsp:sp>
    <dsp:sp modelId="{97DED144-44D4-4593-89B3-4BFC45D71B24}">
      <dsp:nvSpPr>
        <dsp:cNvPr id="0" name=""/>
        <dsp:cNvSpPr/>
      </dsp:nvSpPr>
      <dsp:spPr>
        <a:xfrm>
          <a:off x="1301440" y="2673067"/>
          <a:ext cx="1262062" cy="1262062"/>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Equidad</a:t>
          </a:r>
          <a:endParaRPr lang="es-MX" sz="1100" b="1" kern="1200" dirty="0"/>
        </a:p>
      </dsp:txBody>
      <dsp:txXfrm>
        <a:off x="1486265" y="2857892"/>
        <a:ext cx="892412" cy="892412"/>
      </dsp:txXfrm>
    </dsp:sp>
    <dsp:sp modelId="{F45A4556-5FD2-4E12-B1C4-16D62F97A27A}">
      <dsp:nvSpPr>
        <dsp:cNvPr id="0" name=""/>
        <dsp:cNvSpPr/>
      </dsp:nvSpPr>
      <dsp:spPr>
        <a:xfrm rot="16971429">
          <a:off x="1973117" y="2175579"/>
          <a:ext cx="336643" cy="42594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p>
      </dsp:txBody>
      <dsp:txXfrm>
        <a:off x="2012377" y="2309998"/>
        <a:ext cx="235650" cy="255568"/>
      </dsp:txXfrm>
    </dsp:sp>
    <dsp:sp modelId="{858AEFB9-3D1C-4089-988B-17A2C59153CA}">
      <dsp:nvSpPr>
        <dsp:cNvPr id="0" name=""/>
        <dsp:cNvSpPr/>
      </dsp:nvSpPr>
      <dsp:spPr>
        <a:xfrm>
          <a:off x="1723615" y="823396"/>
          <a:ext cx="1262062" cy="1262062"/>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100" b="1" kern="1200" dirty="0" smtClean="0"/>
            <a:t>Competencia y diligencia</a:t>
          </a:r>
          <a:endParaRPr lang="es-MX" sz="1100" b="1" kern="1200" dirty="0"/>
        </a:p>
      </dsp:txBody>
      <dsp:txXfrm>
        <a:off x="1908440" y="1008221"/>
        <a:ext cx="892412" cy="892412"/>
      </dsp:txXfrm>
    </dsp:sp>
    <dsp:sp modelId="{36372166-DD6F-4FC7-8A6D-17E6018821EE}">
      <dsp:nvSpPr>
        <dsp:cNvPr id="0" name=""/>
        <dsp:cNvSpPr/>
      </dsp:nvSpPr>
      <dsp:spPr>
        <a:xfrm rot="20056791">
          <a:off x="3032391" y="833891"/>
          <a:ext cx="336693" cy="425946"/>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p>
      </dsp:txBody>
      <dsp:txXfrm>
        <a:off x="3037395" y="940998"/>
        <a:ext cx="235685" cy="25556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478620-349F-4031-B44C-DC4E2E85FB51}" type="datetimeFigureOut">
              <a:rPr lang="es-MX" smtClean="0"/>
              <a:t>16/10/2015</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4D3F52A-56F0-491E-A7F5-5071A25999B2}" type="slidenum">
              <a:rPr lang="es-MX" smtClean="0"/>
              <a:t>‹Nº›</a:t>
            </a:fld>
            <a:endParaRPr lang="es-MX"/>
          </a:p>
        </p:txBody>
      </p:sp>
    </p:spTree>
    <p:extLst>
      <p:ext uri="{BB962C8B-B14F-4D97-AF65-F5344CB8AC3E}">
        <p14:creationId xmlns:p14="http://schemas.microsoft.com/office/powerpoint/2010/main" val="694898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475" cy="46623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970339" y="1"/>
            <a:ext cx="3038475" cy="466233"/>
          </a:xfrm>
          <a:prstGeom prst="rect">
            <a:avLst/>
          </a:prstGeom>
        </p:spPr>
        <p:txBody>
          <a:bodyPr vert="horz" lIns="91440" tIns="45720" rIns="91440" bIns="45720" rtlCol="0"/>
          <a:lstStyle>
            <a:lvl1pPr algn="r">
              <a:defRPr sz="1200"/>
            </a:lvl1pPr>
          </a:lstStyle>
          <a:p>
            <a:fld id="{BB7B1265-CEF7-4DD1-B4EA-F78381BB6FA1}" type="datetimeFigureOut">
              <a:rPr lang="es-ES"/>
              <a:t>16/10/2015</a:t>
            </a:fld>
            <a:endParaRPr lang="es-ES"/>
          </a:p>
        </p:txBody>
      </p:sp>
      <p:sp>
        <p:nvSpPr>
          <p:cNvPr id="4" name="Marcador de imagen de diapositiva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1675" y="4473524"/>
            <a:ext cx="5607050" cy="3660506"/>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8830168"/>
            <a:ext cx="3038475" cy="4662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339" y="8830168"/>
            <a:ext cx="3038475" cy="466232"/>
          </a:xfrm>
          <a:prstGeom prst="rect">
            <a:avLst/>
          </a:prstGeom>
        </p:spPr>
        <p:txBody>
          <a:bodyPr vert="horz" lIns="91440" tIns="45720" rIns="91440" bIns="45720" rtlCol="0" anchor="b"/>
          <a:lstStyle>
            <a:lvl1pPr algn="r">
              <a:defRPr sz="1200"/>
            </a:lvl1pPr>
          </a:lstStyle>
          <a:p>
            <a:fld id="{8E852A47-1D7B-42AF-BEE6-17BAD45D4E85}" type="slidenum">
              <a:rPr lang="es-ES"/>
              <a:t>‹Nº›</a:t>
            </a:fld>
            <a:endParaRPr lang="es-ES"/>
          </a:p>
        </p:txBody>
      </p:sp>
    </p:spTree>
    <p:extLst>
      <p:ext uri="{BB962C8B-B14F-4D97-AF65-F5344CB8AC3E}">
        <p14:creationId xmlns:p14="http://schemas.microsoft.com/office/powerpoint/2010/main" val="407693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E852A47-1D7B-42AF-BEE6-17BAD45D4E85}" type="slidenum">
              <a:rPr lang="es-ES"/>
              <a:t>1</a:t>
            </a:fld>
            <a:endParaRPr lang="es-ES"/>
          </a:p>
        </p:txBody>
      </p:sp>
    </p:spTree>
    <p:extLst>
      <p:ext uri="{BB962C8B-B14F-4D97-AF65-F5344CB8AC3E}">
        <p14:creationId xmlns:p14="http://schemas.microsoft.com/office/powerpoint/2010/main" val="132877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E852A47-1D7B-42AF-BEE6-17BAD45D4E85}" type="slidenum">
              <a:rPr lang="es-ES"/>
              <a:t>3</a:t>
            </a:fld>
            <a:endParaRPr lang="es-ES"/>
          </a:p>
        </p:txBody>
      </p:sp>
    </p:spTree>
    <p:extLst>
      <p:ext uri="{BB962C8B-B14F-4D97-AF65-F5344CB8AC3E}">
        <p14:creationId xmlns:p14="http://schemas.microsoft.com/office/powerpoint/2010/main" val="40413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E852A47-1D7B-42AF-BEE6-17BAD45D4E85}" type="slidenum">
              <a:rPr lang="es-ES" smtClean="0"/>
              <a:t>8</a:t>
            </a:fld>
            <a:endParaRPr lang="es-ES"/>
          </a:p>
        </p:txBody>
      </p:sp>
    </p:spTree>
    <p:extLst>
      <p:ext uri="{BB962C8B-B14F-4D97-AF65-F5344CB8AC3E}">
        <p14:creationId xmlns:p14="http://schemas.microsoft.com/office/powerpoint/2010/main" val="248930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FCEAE32-594C-4277-8D25-F23D184BBCE6}" type="datetime1">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14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62E0DB5-2F68-4B17-B79C-1B8221FECF44}" type="datetime1">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5544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ECC936-4DD5-42B8-9762-1B36B0F01EDA}" type="datetime1">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716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EB58E7-01BC-4A7E-A846-250BA223A1DA}" type="datetime1">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267805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651793-1CF5-42CE-B155-C01591FCB20C}" type="datetime1">
              <a:rPr lang="en-US" smtClean="0"/>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56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F2412E3-905D-4C05-AB17-C7853ADFB3FE}" type="datetime1">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85367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FE4C009-43D9-4263-A585-A22D9DA4BA37}" type="datetime1">
              <a:rPr lang="en-US" smtClean="0"/>
              <a:t>10/16/2015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4385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8FDDF2-6745-48FE-BA33-6F634A00F276}" type="datetime1">
              <a:rPr lang="en-US" smtClean="0"/>
              <a:t>10/16/2015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134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A09065-49C6-43F1-B505-DB5F2B778FBF}" type="datetime1">
              <a:rPr lang="en-US" smtClean="0"/>
              <a:t>10/16/2015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8761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56C2B6-43F0-4D1F-92C5-85FFA4B2DB17}" type="datetime1">
              <a:rPr lang="en-US" smtClean="0"/>
              <a:t>10/16/2015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2659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55BAEF-99A4-4B1D-AAC2-4222E59B2562}" type="datetime1">
              <a:rPr lang="en-US" smtClean="0"/>
              <a:t>10/16/2015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541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FFD362-4D7B-4E33-B261-159B42C14B6C}" type="datetime1">
              <a:rPr lang="en-US" smtClean="0"/>
              <a:t>10/16/2015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8958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7" y="1420000"/>
            <a:ext cx="6815669" cy="1515533"/>
          </a:xfrm>
        </p:spPr>
        <p:txBody>
          <a:bodyPr>
            <a:noAutofit/>
          </a:bodyPr>
          <a:lstStyle/>
          <a:p>
            <a:pPr algn="ctr"/>
            <a:r>
              <a:rPr lang="es-MX" sz="3600" b="1" dirty="0" smtClean="0">
                <a:solidFill>
                  <a:srgbClr val="FF9900"/>
                </a:solidFill>
                <a:effectLst>
                  <a:outerShdw blurRad="38100" dist="38100" dir="2700000" algn="tl">
                    <a:srgbClr val="000000">
                      <a:alpha val="43137"/>
                    </a:srgbClr>
                  </a:outerShdw>
                </a:effectLst>
                <a:latin typeface="+mn-lt"/>
              </a:rPr>
              <a:t>TRANSPARENCIA Y CORRUPCIÓN.</a:t>
            </a:r>
            <a:br>
              <a:rPr lang="es-MX" sz="3600" b="1" dirty="0" smtClean="0">
                <a:solidFill>
                  <a:srgbClr val="FF9900"/>
                </a:solidFill>
                <a:effectLst>
                  <a:outerShdw blurRad="38100" dist="38100" dir="2700000" algn="tl">
                    <a:srgbClr val="000000">
                      <a:alpha val="43137"/>
                    </a:srgbClr>
                  </a:outerShdw>
                </a:effectLst>
                <a:latin typeface="+mn-lt"/>
              </a:rPr>
            </a:br>
            <a:r>
              <a:rPr lang="es-MX" sz="3600" b="1" dirty="0" smtClean="0">
                <a:solidFill>
                  <a:srgbClr val="FF9900"/>
                </a:solidFill>
                <a:effectLst>
                  <a:outerShdw blurRad="38100" dist="38100" dir="2700000" algn="tl">
                    <a:srgbClr val="000000">
                      <a:alpha val="43137"/>
                    </a:srgbClr>
                  </a:outerShdw>
                </a:effectLst>
                <a:latin typeface="+mn-lt"/>
              </a:rPr>
              <a:t>SISTEMA NACIONAL ANTICORRUPCIÓN</a:t>
            </a:r>
            <a:endParaRPr lang="es-MX" sz="3600" b="1" dirty="0">
              <a:solidFill>
                <a:srgbClr val="FF9900"/>
              </a:solidFill>
              <a:effectLst>
                <a:outerShdw blurRad="38100" dist="38100" dir="2700000" algn="tl">
                  <a:srgbClr val="000000">
                    <a:alpha val="43137"/>
                  </a:srgbClr>
                </a:outerShdw>
              </a:effectLst>
              <a:latin typeface="+mn-lt"/>
            </a:endParaRPr>
          </a:p>
        </p:txBody>
      </p:sp>
      <p:sp>
        <p:nvSpPr>
          <p:cNvPr id="3" name="Subtítulo 2"/>
          <p:cNvSpPr>
            <a:spLocks noGrp="1"/>
          </p:cNvSpPr>
          <p:nvPr>
            <p:ph type="subTitle" idx="1"/>
          </p:nvPr>
        </p:nvSpPr>
        <p:spPr>
          <a:xfrm>
            <a:off x="1911178" y="3781556"/>
            <a:ext cx="8583827" cy="650401"/>
          </a:xfrm>
        </p:spPr>
        <p:txBody>
          <a:bodyPr>
            <a:normAutofit/>
          </a:bodyPr>
          <a:lstStyle/>
          <a:p>
            <a:r>
              <a:rPr lang="es-MX" sz="3200" dirty="0" smtClean="0">
                <a:solidFill>
                  <a:schemeClr val="tx1"/>
                </a:solidFill>
                <a:latin typeface="+mn-lt"/>
              </a:rPr>
              <a:t>MAG. HÉCTOR FRANCISCO FERNÁNDEZ CRUZ</a:t>
            </a:r>
          </a:p>
        </p:txBody>
      </p:sp>
      <p:sp>
        <p:nvSpPr>
          <p:cNvPr id="6" name="Subtítulo 2"/>
          <p:cNvSpPr txBox="1">
            <a:spLocks/>
          </p:cNvSpPr>
          <p:nvPr/>
        </p:nvSpPr>
        <p:spPr>
          <a:xfrm>
            <a:off x="1334530" y="4431957"/>
            <a:ext cx="9728886" cy="65040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MX" sz="3200" dirty="0" smtClean="0">
                <a:solidFill>
                  <a:schemeClr val="tx1"/>
                </a:solidFill>
                <a:latin typeface="+mn-lt"/>
              </a:rPr>
              <a:t>Tribunal federal de justicia fiscal y administrativa</a:t>
            </a:r>
          </a:p>
        </p:txBody>
      </p:sp>
    </p:spTree>
    <p:extLst>
      <p:ext uri="{BB962C8B-B14F-4D97-AF65-F5344CB8AC3E}">
        <p14:creationId xmlns:p14="http://schemas.microsoft.com/office/powerpoint/2010/main" val="264074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559838"/>
            <a:ext cx="9858629" cy="1005842"/>
          </a:xfrm>
        </p:spPr>
        <p:txBody>
          <a:bodyPr>
            <a:noAutofit/>
          </a:bodyPr>
          <a:lstStyle/>
          <a:p>
            <a:r>
              <a:rPr lang="es-ES_tradnl" sz="3200" b="1" dirty="0">
                <a:solidFill>
                  <a:srgbClr val="FF9900"/>
                </a:solidFill>
                <a:effectLst>
                  <a:outerShdw blurRad="38100" dist="38100" dir="2700000" algn="tl">
                    <a:srgbClr val="000000">
                      <a:alpha val="43137"/>
                    </a:srgbClr>
                  </a:outerShdw>
                </a:effectLst>
                <a:latin typeface="+mn-lt"/>
              </a:rPr>
              <a:t>Responsabilidades Administrativas</a:t>
            </a:r>
            <a:br>
              <a:rPr lang="es-ES_tradnl" sz="3200" b="1" dirty="0">
                <a:solidFill>
                  <a:srgbClr val="FF9900"/>
                </a:solidFill>
                <a:effectLst>
                  <a:outerShdw blurRad="38100" dist="38100" dir="2700000" algn="tl">
                    <a:srgbClr val="000000">
                      <a:alpha val="43137"/>
                    </a:srgbClr>
                  </a:outerShdw>
                </a:effectLst>
                <a:latin typeface="+mn-lt"/>
              </a:rPr>
            </a:br>
            <a:r>
              <a:rPr lang="es-ES_tradnl" sz="3200" b="1" dirty="0">
                <a:solidFill>
                  <a:srgbClr val="FF9900"/>
                </a:solidFill>
                <a:effectLst>
                  <a:outerShdw blurRad="38100" dist="38100" dir="2700000" algn="tl">
                    <a:srgbClr val="000000">
                      <a:alpha val="43137"/>
                    </a:srgbClr>
                  </a:outerShdw>
                </a:effectLst>
                <a:latin typeface="+mn-lt"/>
              </a:rPr>
              <a:t>Tribunal Federal de Justicia Fiscal y Administrativa </a:t>
            </a:r>
          </a:p>
        </p:txBody>
      </p:sp>
      <p:sp>
        <p:nvSpPr>
          <p:cNvPr id="3" name="Marcador de contenido 2"/>
          <p:cNvSpPr>
            <a:spLocks noGrp="1"/>
          </p:cNvSpPr>
          <p:nvPr>
            <p:ph sz="half" idx="1"/>
          </p:nvPr>
        </p:nvSpPr>
        <p:spPr>
          <a:xfrm>
            <a:off x="1295402" y="2390716"/>
            <a:ext cx="9023564" cy="3320043"/>
          </a:xfrm>
        </p:spPr>
        <p:txBody>
          <a:bodyPr>
            <a:noAutofit/>
          </a:bodyPr>
          <a:lstStyle/>
          <a:p>
            <a:pPr>
              <a:buFont typeface="Wingdings" panose="05000000000000000000" pitchFamily="2" charset="2"/>
              <a:buChar char="Ø"/>
            </a:pPr>
            <a:r>
              <a:rPr lang="es-MX" sz="2400" dirty="0" smtClean="0">
                <a:solidFill>
                  <a:schemeClr val="tx1"/>
                </a:solidFill>
              </a:rPr>
              <a:t> Responsabilidad </a:t>
            </a:r>
            <a:r>
              <a:rPr lang="es-MX" sz="2400" dirty="0">
                <a:solidFill>
                  <a:schemeClr val="tx1"/>
                </a:solidFill>
              </a:rPr>
              <a:t>administrativa por conductas graves</a:t>
            </a:r>
            <a:r>
              <a:rPr lang="es-MX" sz="2400" dirty="0" smtClean="0">
                <a:solidFill>
                  <a:schemeClr val="tx1"/>
                </a:solidFill>
              </a:rPr>
              <a:t>.</a:t>
            </a:r>
          </a:p>
          <a:p>
            <a:pPr marL="0" indent="0">
              <a:buNone/>
            </a:pPr>
            <a:endParaRPr lang="es-MX" sz="500" dirty="0" smtClean="0">
              <a:solidFill>
                <a:schemeClr val="tx1"/>
              </a:solidFill>
            </a:endParaRPr>
          </a:p>
          <a:p>
            <a:pPr marL="292608" lvl="1" indent="0">
              <a:buNone/>
            </a:pPr>
            <a:r>
              <a:rPr lang="es-MX" sz="2000" dirty="0" smtClean="0">
                <a:solidFill>
                  <a:schemeClr val="tx1"/>
                </a:solidFill>
              </a:rPr>
              <a:t>Sanciones jurisdiccionales.</a:t>
            </a:r>
          </a:p>
          <a:p>
            <a:pPr marL="292608" lvl="1" indent="0">
              <a:buNone/>
            </a:pPr>
            <a:endParaRPr lang="es-MX" sz="1200" dirty="0" smtClean="0">
              <a:solidFill>
                <a:schemeClr val="tx1"/>
              </a:solidFill>
            </a:endParaRPr>
          </a:p>
          <a:p>
            <a:pPr marL="578358" lvl="1" indent="-285750">
              <a:buFont typeface="Arial" panose="020B0604020202020204" pitchFamily="34" charset="0"/>
              <a:buChar char="•"/>
            </a:pPr>
            <a:r>
              <a:rPr lang="es-MX" sz="2000" dirty="0" smtClean="0">
                <a:solidFill>
                  <a:schemeClr val="tx1"/>
                </a:solidFill>
              </a:rPr>
              <a:t>Suspensión del empleo (afecta temporalmente los derechos laborales).</a:t>
            </a:r>
            <a:endParaRPr lang="es-MX" sz="2000" dirty="0">
              <a:solidFill>
                <a:schemeClr val="tx1"/>
              </a:solidFill>
            </a:endParaRPr>
          </a:p>
          <a:p>
            <a:pPr marL="578358" lvl="1" indent="-285750">
              <a:buFont typeface="Arial" panose="020B0604020202020204" pitchFamily="34" charset="0"/>
              <a:buChar char="•"/>
            </a:pPr>
            <a:r>
              <a:rPr lang="es-MX" sz="2000" dirty="0" smtClean="0">
                <a:solidFill>
                  <a:schemeClr val="tx1"/>
                </a:solidFill>
              </a:rPr>
              <a:t>Destitución del puesto (terminación </a:t>
            </a:r>
            <a:r>
              <a:rPr lang="es-MX" sz="2000" dirty="0">
                <a:solidFill>
                  <a:schemeClr val="tx1"/>
                </a:solidFill>
              </a:rPr>
              <a:t>de la relación laboral</a:t>
            </a:r>
            <a:r>
              <a:rPr lang="es-MX" sz="2000" dirty="0" smtClean="0">
                <a:solidFill>
                  <a:schemeClr val="tx1"/>
                </a:solidFill>
              </a:rPr>
              <a:t>).</a:t>
            </a:r>
          </a:p>
          <a:p>
            <a:pPr marL="578358" lvl="1" indent="-285750">
              <a:buFont typeface="Arial" panose="020B0604020202020204" pitchFamily="34" charset="0"/>
              <a:buChar char="•"/>
            </a:pPr>
            <a:r>
              <a:rPr lang="es-MX" sz="2000" dirty="0" smtClean="0">
                <a:solidFill>
                  <a:schemeClr val="tx1"/>
                </a:solidFill>
              </a:rPr>
              <a:t>Inhabilitación de empleo, cargo o comisión (no </a:t>
            </a:r>
            <a:r>
              <a:rPr lang="es-MX" sz="2000" dirty="0">
                <a:solidFill>
                  <a:schemeClr val="tx1"/>
                </a:solidFill>
              </a:rPr>
              <a:t>ejercicio de cargos </a:t>
            </a:r>
            <a:r>
              <a:rPr lang="es-MX" sz="2000" dirty="0" smtClean="0">
                <a:solidFill>
                  <a:schemeClr val="tx1"/>
                </a:solidFill>
              </a:rPr>
              <a:t>públicos).</a:t>
            </a:r>
          </a:p>
          <a:p>
            <a:pPr marL="578358" lvl="1" indent="-285750">
              <a:buFont typeface="Arial" panose="020B0604020202020204" pitchFamily="34" charset="0"/>
              <a:buChar char="•"/>
            </a:pPr>
            <a:r>
              <a:rPr lang="es-MX" sz="2000" dirty="0">
                <a:solidFill>
                  <a:schemeClr val="tx1"/>
                </a:solidFill>
              </a:rPr>
              <a:t>Sanciones económicas (multas y resarcimiento).</a:t>
            </a:r>
          </a:p>
          <a:p>
            <a:pPr marL="292608" lvl="1" indent="0">
              <a:buNone/>
            </a:pPr>
            <a:endParaRPr lang="es-ES_tradnl" sz="2000" dirty="0">
              <a:solidFill>
                <a:schemeClr val="tx1"/>
              </a:solidFill>
            </a:endParaRPr>
          </a:p>
        </p:txBody>
      </p:sp>
      <p:sp>
        <p:nvSpPr>
          <p:cNvPr id="5"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9</a:t>
            </a:r>
          </a:p>
        </p:txBody>
      </p:sp>
    </p:spTree>
    <p:extLst>
      <p:ext uri="{BB962C8B-B14F-4D97-AF65-F5344CB8AC3E}">
        <p14:creationId xmlns:p14="http://schemas.microsoft.com/office/powerpoint/2010/main" val="581263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p:txBody>
          <a:bodyPr>
            <a:normAutofit/>
          </a:bodyPr>
          <a:lstStyle/>
          <a:p>
            <a:pPr>
              <a:buFont typeface="Arial" panose="020B0604020202020204" pitchFamily="34" charset="0"/>
              <a:buChar char="•"/>
            </a:pPr>
            <a:r>
              <a:rPr lang="es-MX" dirty="0" smtClean="0">
                <a:solidFill>
                  <a:schemeClr val="tx1"/>
                </a:solidFill>
              </a:rPr>
              <a:t> Tráfico </a:t>
            </a:r>
            <a:r>
              <a:rPr lang="es-MX" dirty="0">
                <a:solidFill>
                  <a:schemeClr val="tx1"/>
                </a:solidFill>
              </a:rPr>
              <a:t>de influencia</a:t>
            </a:r>
          </a:p>
          <a:p>
            <a:pPr>
              <a:buFont typeface="Arial" panose="020B0604020202020204" pitchFamily="34" charset="0"/>
              <a:buChar char="•"/>
            </a:pPr>
            <a:r>
              <a:rPr lang="es-MX" dirty="0" smtClean="0">
                <a:solidFill>
                  <a:schemeClr val="tx1"/>
                </a:solidFill>
              </a:rPr>
              <a:t> Cohecho</a:t>
            </a:r>
            <a:endParaRPr lang="es-MX" dirty="0">
              <a:solidFill>
                <a:schemeClr val="tx1"/>
              </a:solidFill>
            </a:endParaRPr>
          </a:p>
          <a:p>
            <a:pPr>
              <a:buFont typeface="Arial" panose="020B0604020202020204" pitchFamily="34" charset="0"/>
              <a:buChar char="•"/>
            </a:pPr>
            <a:r>
              <a:rPr lang="es-MX" dirty="0" smtClean="0">
                <a:solidFill>
                  <a:schemeClr val="tx1"/>
                </a:solidFill>
              </a:rPr>
              <a:t> Cohecho </a:t>
            </a:r>
            <a:r>
              <a:rPr lang="es-MX" dirty="0">
                <a:solidFill>
                  <a:schemeClr val="tx1"/>
                </a:solidFill>
              </a:rPr>
              <a:t>a servidores públicos extranjeros</a:t>
            </a:r>
          </a:p>
          <a:p>
            <a:pPr>
              <a:buFont typeface="Arial" panose="020B0604020202020204" pitchFamily="34" charset="0"/>
              <a:buChar char="•"/>
            </a:pPr>
            <a:r>
              <a:rPr lang="es-MX" dirty="0" smtClean="0">
                <a:solidFill>
                  <a:schemeClr val="tx1"/>
                </a:solidFill>
              </a:rPr>
              <a:t> Peculado</a:t>
            </a:r>
            <a:endParaRPr lang="es-MX" dirty="0">
              <a:solidFill>
                <a:schemeClr val="tx1"/>
              </a:solidFill>
            </a:endParaRPr>
          </a:p>
          <a:p>
            <a:pPr>
              <a:buFont typeface="Arial" panose="020B0604020202020204" pitchFamily="34" charset="0"/>
              <a:buChar char="•"/>
            </a:pPr>
            <a:r>
              <a:rPr lang="es-MX" dirty="0" smtClean="0">
                <a:solidFill>
                  <a:schemeClr val="tx1"/>
                </a:solidFill>
              </a:rPr>
              <a:t> Enriquecimiento </a:t>
            </a:r>
            <a:r>
              <a:rPr lang="es-MX" dirty="0">
                <a:solidFill>
                  <a:schemeClr val="tx1"/>
                </a:solidFill>
              </a:rPr>
              <a:t>Ilícito</a:t>
            </a:r>
          </a:p>
          <a:p>
            <a:pPr>
              <a:buFont typeface="Arial" panose="020B0604020202020204" pitchFamily="34" charset="0"/>
              <a:buChar char="•"/>
            </a:pPr>
            <a:r>
              <a:rPr lang="es-MX" dirty="0" smtClean="0">
                <a:solidFill>
                  <a:schemeClr val="tx1"/>
                </a:solidFill>
              </a:rPr>
              <a:t> Delitos </a:t>
            </a:r>
            <a:r>
              <a:rPr lang="es-MX" dirty="0">
                <a:solidFill>
                  <a:schemeClr val="tx1"/>
                </a:solidFill>
              </a:rPr>
              <a:t>cometidos contra la administración </a:t>
            </a:r>
            <a:r>
              <a:rPr lang="es-MX" dirty="0" smtClean="0">
                <a:solidFill>
                  <a:schemeClr val="tx1"/>
                </a:solidFill>
              </a:rPr>
              <a:t>de </a:t>
            </a:r>
            <a:r>
              <a:rPr lang="es-MX" dirty="0">
                <a:solidFill>
                  <a:schemeClr val="tx1"/>
                </a:solidFill>
              </a:rPr>
              <a:t>justicia</a:t>
            </a:r>
          </a:p>
          <a:p>
            <a:pPr>
              <a:buFont typeface="Arial" panose="020B0604020202020204" pitchFamily="34" charset="0"/>
              <a:buChar char="•"/>
            </a:pPr>
            <a:r>
              <a:rPr lang="es-MX" dirty="0" smtClean="0">
                <a:solidFill>
                  <a:schemeClr val="tx1"/>
                </a:solidFill>
              </a:rPr>
              <a:t> Ejercicio </a:t>
            </a:r>
            <a:r>
              <a:rPr lang="es-MX" dirty="0">
                <a:solidFill>
                  <a:schemeClr val="tx1"/>
                </a:solidFill>
              </a:rPr>
              <a:t>indebido del propio derecho</a:t>
            </a:r>
          </a:p>
          <a:p>
            <a:pPr>
              <a:buFont typeface="Arial" panose="020B0604020202020204" pitchFamily="34" charset="0"/>
              <a:buChar char="•"/>
            </a:pPr>
            <a:r>
              <a:rPr lang="es-MX" dirty="0" smtClean="0">
                <a:solidFill>
                  <a:schemeClr val="tx1"/>
                </a:solidFill>
              </a:rPr>
              <a:t> Responsabilidad profesional</a:t>
            </a:r>
            <a:endParaRPr lang="es-MX" dirty="0">
              <a:solidFill>
                <a:schemeClr val="tx1"/>
              </a:solidFill>
            </a:endParaRPr>
          </a:p>
          <a:p>
            <a:endParaRPr lang="es-MX" dirty="0"/>
          </a:p>
        </p:txBody>
      </p:sp>
      <p:sp>
        <p:nvSpPr>
          <p:cNvPr id="6" name="Título 1"/>
          <p:cNvSpPr txBox="1">
            <a:spLocks noGrp="1"/>
          </p:cNvSpPr>
          <p:nvPr>
            <p:ph type="title"/>
          </p:nvPr>
        </p:nvSpPr>
        <p:spPr>
          <a:xfrm>
            <a:off x="1097280" y="741405"/>
            <a:ext cx="10058400" cy="99595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_tradnl" sz="3200" b="1" dirty="0">
                <a:solidFill>
                  <a:srgbClr val="FF9900"/>
                </a:solidFill>
                <a:effectLst>
                  <a:outerShdw blurRad="38100" dist="38100" dir="2700000" algn="tl">
                    <a:srgbClr val="000000">
                      <a:alpha val="43137"/>
                    </a:srgbClr>
                  </a:outerShdw>
                </a:effectLst>
                <a:latin typeface="+mn-lt"/>
              </a:rPr>
              <a:t>Responsabilidades Penales </a:t>
            </a:r>
            <a:br>
              <a:rPr lang="es-ES_tradnl" sz="3200" b="1" dirty="0">
                <a:solidFill>
                  <a:srgbClr val="FF9900"/>
                </a:solidFill>
                <a:effectLst>
                  <a:outerShdw blurRad="38100" dist="38100" dir="2700000" algn="tl">
                    <a:srgbClr val="000000">
                      <a:alpha val="43137"/>
                    </a:srgbClr>
                  </a:outerShdw>
                </a:effectLst>
                <a:latin typeface="+mn-lt"/>
              </a:rPr>
            </a:br>
            <a:r>
              <a:rPr lang="es-ES_tradnl" sz="3200" b="1" dirty="0">
                <a:solidFill>
                  <a:srgbClr val="FF9900"/>
                </a:solidFill>
                <a:effectLst>
                  <a:outerShdw blurRad="38100" dist="38100" dir="2700000" algn="tl">
                    <a:srgbClr val="000000">
                      <a:alpha val="43137"/>
                    </a:srgbClr>
                  </a:outerShdw>
                </a:effectLst>
                <a:latin typeface="+mn-lt"/>
              </a:rPr>
              <a:t>Fiscalía Especializada en Combate a la Corrupción</a:t>
            </a:r>
          </a:p>
        </p:txBody>
      </p:sp>
      <p:sp>
        <p:nvSpPr>
          <p:cNvPr id="7" name="Marcador de contenido 6"/>
          <p:cNvSpPr>
            <a:spLocks noGrp="1"/>
          </p:cNvSpPr>
          <p:nvPr>
            <p:ph sz="half" idx="1"/>
          </p:nvPr>
        </p:nvSpPr>
        <p:spPr/>
        <p:txBody>
          <a:bodyPr>
            <a:normAutofit/>
          </a:bodyPr>
          <a:lstStyle/>
          <a:p>
            <a:pPr>
              <a:buFont typeface="Arial" panose="020B0604020202020204" pitchFamily="34" charset="0"/>
              <a:buChar char="•"/>
            </a:pPr>
            <a:r>
              <a:rPr lang="es-MX" dirty="0" smtClean="0">
                <a:solidFill>
                  <a:schemeClr val="tx1"/>
                </a:solidFill>
              </a:rPr>
              <a:t> Ejercicio indebido de servicio público</a:t>
            </a:r>
          </a:p>
          <a:p>
            <a:pPr>
              <a:buFont typeface="Arial" panose="020B0604020202020204" pitchFamily="34" charset="0"/>
              <a:buChar char="•"/>
            </a:pPr>
            <a:r>
              <a:rPr lang="es-MX" dirty="0" smtClean="0">
                <a:solidFill>
                  <a:schemeClr val="tx1"/>
                </a:solidFill>
              </a:rPr>
              <a:t> Abuso de autoridad</a:t>
            </a:r>
          </a:p>
          <a:p>
            <a:pPr>
              <a:buFont typeface="Arial" panose="020B0604020202020204" pitchFamily="34" charset="0"/>
              <a:buChar char="•"/>
            </a:pPr>
            <a:r>
              <a:rPr lang="es-MX" dirty="0" smtClean="0">
                <a:solidFill>
                  <a:schemeClr val="tx1"/>
                </a:solidFill>
              </a:rPr>
              <a:t> Desaparición forzada de personas</a:t>
            </a:r>
          </a:p>
          <a:p>
            <a:pPr>
              <a:buFont typeface="Arial" panose="020B0604020202020204" pitchFamily="34" charset="0"/>
              <a:buChar char="•"/>
            </a:pPr>
            <a:r>
              <a:rPr lang="es-MX" dirty="0" smtClean="0">
                <a:solidFill>
                  <a:schemeClr val="tx1"/>
                </a:solidFill>
              </a:rPr>
              <a:t> Coalición de servidores públicos</a:t>
            </a:r>
          </a:p>
          <a:p>
            <a:pPr>
              <a:buFont typeface="Arial" panose="020B0604020202020204" pitchFamily="34" charset="0"/>
              <a:buChar char="•"/>
            </a:pPr>
            <a:r>
              <a:rPr lang="es-MX" dirty="0" smtClean="0">
                <a:solidFill>
                  <a:schemeClr val="tx1"/>
                </a:solidFill>
              </a:rPr>
              <a:t> Uso indebido de atribuciones y facultades</a:t>
            </a:r>
          </a:p>
          <a:p>
            <a:pPr>
              <a:buFont typeface="Arial" panose="020B0604020202020204" pitchFamily="34" charset="0"/>
              <a:buChar char="•"/>
            </a:pPr>
            <a:r>
              <a:rPr lang="es-MX" dirty="0" smtClean="0">
                <a:solidFill>
                  <a:schemeClr val="tx1"/>
                </a:solidFill>
              </a:rPr>
              <a:t> Concusión</a:t>
            </a:r>
          </a:p>
          <a:p>
            <a:pPr>
              <a:buFont typeface="Arial" panose="020B0604020202020204" pitchFamily="34" charset="0"/>
              <a:buChar char="•"/>
            </a:pPr>
            <a:r>
              <a:rPr lang="es-MX" dirty="0" smtClean="0">
                <a:solidFill>
                  <a:schemeClr val="tx1"/>
                </a:solidFill>
              </a:rPr>
              <a:t> Intimidación </a:t>
            </a:r>
          </a:p>
          <a:p>
            <a:pPr>
              <a:buFont typeface="Arial" panose="020B0604020202020204" pitchFamily="34" charset="0"/>
              <a:buChar char="•"/>
            </a:pPr>
            <a:r>
              <a:rPr lang="es-MX" dirty="0" smtClean="0">
                <a:solidFill>
                  <a:schemeClr val="tx1"/>
                </a:solidFill>
              </a:rPr>
              <a:t> Ejercicio </a:t>
            </a:r>
            <a:r>
              <a:rPr lang="es-MX" dirty="0">
                <a:solidFill>
                  <a:schemeClr val="tx1"/>
                </a:solidFill>
              </a:rPr>
              <a:t>abusivo de funciones</a:t>
            </a:r>
          </a:p>
          <a:p>
            <a:endParaRPr lang="es-MX" dirty="0" smtClean="0"/>
          </a:p>
        </p:txBody>
      </p:sp>
      <p:sp>
        <p:nvSpPr>
          <p:cNvPr id="8"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smtClean="0">
                <a:solidFill>
                  <a:schemeClr val="tx1"/>
                </a:solidFill>
              </a:rPr>
              <a:t>10</a:t>
            </a:r>
            <a:endParaRPr lang="en-US" b="1" dirty="0">
              <a:solidFill>
                <a:schemeClr val="tx1"/>
              </a:solidFill>
            </a:endParaRPr>
          </a:p>
        </p:txBody>
      </p:sp>
    </p:spTree>
    <p:extLst>
      <p:ext uri="{BB962C8B-B14F-4D97-AF65-F5344CB8AC3E}">
        <p14:creationId xmlns:p14="http://schemas.microsoft.com/office/powerpoint/2010/main" val="4149207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46707" y="989316"/>
            <a:ext cx="4937760" cy="736282"/>
          </a:xfrm>
        </p:spPr>
        <p:txBody>
          <a:bodyPr>
            <a:normAutofit/>
          </a:bodyPr>
          <a:lstStyle/>
          <a:p>
            <a:pPr>
              <a:lnSpc>
                <a:spcPct val="85000"/>
              </a:lnSpc>
              <a:spcBef>
                <a:spcPct val="0"/>
              </a:spcBef>
            </a:pPr>
            <a:r>
              <a:rPr lang="es-MX" sz="3200" b="1" spc="-50" dirty="0">
                <a:solidFill>
                  <a:srgbClr val="FF9900"/>
                </a:solidFill>
                <a:effectLst>
                  <a:outerShdw blurRad="38100" dist="38100" dir="2700000" algn="tl">
                    <a:srgbClr val="000000">
                      <a:alpha val="43137"/>
                    </a:srgbClr>
                  </a:outerShdw>
                </a:effectLst>
                <a:ea typeface="+mj-ea"/>
                <a:cs typeface="+mj-cs"/>
              </a:rPr>
              <a:t>SFP control interno.</a:t>
            </a:r>
            <a:endParaRPr lang="es-ES_tradnl" sz="3200" b="1" spc="-50" dirty="0">
              <a:solidFill>
                <a:srgbClr val="FF9900"/>
              </a:solidFill>
              <a:effectLst>
                <a:outerShdw blurRad="38100" dist="38100" dir="2700000" algn="tl">
                  <a:srgbClr val="000000">
                    <a:alpha val="43137"/>
                  </a:srgbClr>
                </a:outerShdw>
              </a:effectLst>
              <a:ea typeface="+mj-ea"/>
              <a:cs typeface="+mj-cs"/>
            </a:endParaRPr>
          </a:p>
        </p:txBody>
      </p:sp>
      <p:sp>
        <p:nvSpPr>
          <p:cNvPr id="6" name="Marcador de contenido 5"/>
          <p:cNvSpPr>
            <a:spLocks noGrp="1"/>
          </p:cNvSpPr>
          <p:nvPr>
            <p:ph sz="half" idx="2"/>
          </p:nvPr>
        </p:nvSpPr>
        <p:spPr>
          <a:xfrm>
            <a:off x="6176731" y="2139162"/>
            <a:ext cx="5721390" cy="3635562"/>
          </a:xfrm>
        </p:spPr>
        <p:txBody>
          <a:bodyPr>
            <a:normAutofit/>
          </a:bodyPr>
          <a:lstStyle/>
          <a:p>
            <a:pPr marL="0" indent="0">
              <a:buNone/>
            </a:pPr>
            <a:r>
              <a:rPr lang="es-MX" sz="2400" dirty="0">
                <a:solidFill>
                  <a:schemeClr val="tx1"/>
                </a:solidFill>
              </a:rPr>
              <a:t>Denuncia penal ante FECC.</a:t>
            </a:r>
          </a:p>
          <a:p>
            <a:pPr marL="0" indent="0">
              <a:buNone/>
            </a:pPr>
            <a:r>
              <a:rPr lang="es-MX" sz="2400" dirty="0">
                <a:solidFill>
                  <a:schemeClr val="tx1"/>
                </a:solidFill>
              </a:rPr>
              <a:t>Acción de responsabilidades - TFJA</a:t>
            </a:r>
          </a:p>
          <a:p>
            <a:pPr marL="0" indent="0">
              <a:buNone/>
            </a:pPr>
            <a:r>
              <a:rPr lang="es-MX" sz="2400" dirty="0">
                <a:solidFill>
                  <a:schemeClr val="tx1"/>
                </a:solidFill>
              </a:rPr>
              <a:t>Pliego de responsabilidades, con resultados de auditoría, investigación, documentales, periciales.</a:t>
            </a:r>
          </a:p>
          <a:p>
            <a:pPr marL="0" indent="0">
              <a:buNone/>
            </a:pPr>
            <a:r>
              <a:rPr lang="es-MX" sz="2400" dirty="0">
                <a:solidFill>
                  <a:schemeClr val="tx1"/>
                </a:solidFill>
              </a:rPr>
              <a:t>Legalidad y presunción de inocencia</a:t>
            </a:r>
            <a:r>
              <a:rPr lang="es-MX" sz="2400" dirty="0" smtClean="0">
                <a:solidFill>
                  <a:schemeClr val="tx1"/>
                </a:solidFill>
              </a:rPr>
              <a:t>.</a:t>
            </a:r>
          </a:p>
          <a:p>
            <a:pPr marL="0" indent="0">
              <a:buNone/>
            </a:pPr>
            <a:r>
              <a:rPr lang="es-MX" sz="2400" dirty="0" smtClean="0">
                <a:solidFill>
                  <a:schemeClr val="tx1"/>
                </a:solidFill>
              </a:rPr>
              <a:t>Sanciones jurisdiccionales.</a:t>
            </a:r>
            <a:endParaRPr lang="es-ES_tradnl" sz="2400" dirty="0">
              <a:solidFill>
                <a:schemeClr val="tx1"/>
              </a:solidFill>
            </a:endParaRPr>
          </a:p>
        </p:txBody>
      </p:sp>
      <p:sp>
        <p:nvSpPr>
          <p:cNvPr id="5" name="Marcador de texto 4"/>
          <p:cNvSpPr>
            <a:spLocks noGrp="1"/>
          </p:cNvSpPr>
          <p:nvPr>
            <p:ph type="body" sz="quarter" idx="3"/>
          </p:nvPr>
        </p:nvSpPr>
        <p:spPr>
          <a:xfrm>
            <a:off x="6176731" y="989316"/>
            <a:ext cx="4937760" cy="736282"/>
          </a:xfrm>
        </p:spPr>
        <p:txBody>
          <a:bodyPr>
            <a:normAutofit/>
          </a:bodyPr>
          <a:lstStyle/>
          <a:p>
            <a:pPr>
              <a:lnSpc>
                <a:spcPct val="85000"/>
              </a:lnSpc>
              <a:spcBef>
                <a:spcPct val="0"/>
              </a:spcBef>
            </a:pPr>
            <a:r>
              <a:rPr lang="es-MX" sz="3200" b="1" spc="-50" dirty="0">
                <a:solidFill>
                  <a:srgbClr val="FF9900"/>
                </a:solidFill>
                <a:effectLst>
                  <a:outerShdw blurRad="38100" dist="38100" dir="2700000" algn="tl">
                    <a:srgbClr val="000000">
                      <a:alpha val="43137"/>
                    </a:srgbClr>
                  </a:outerShdw>
                </a:effectLst>
                <a:ea typeface="+mj-ea"/>
                <a:cs typeface="+mj-cs"/>
              </a:rPr>
              <a:t>ASF control externo.</a:t>
            </a:r>
            <a:endParaRPr lang="es-ES_tradnl" sz="3200" b="1" spc="-50" dirty="0">
              <a:solidFill>
                <a:srgbClr val="FF9900"/>
              </a:solidFill>
              <a:effectLst>
                <a:outerShdw blurRad="38100" dist="38100" dir="2700000" algn="tl">
                  <a:srgbClr val="000000">
                    <a:alpha val="43137"/>
                  </a:srgbClr>
                </a:outerShdw>
              </a:effectLst>
              <a:ea typeface="+mj-ea"/>
              <a:cs typeface="+mj-cs"/>
            </a:endParaRPr>
          </a:p>
        </p:txBody>
      </p:sp>
      <p:sp>
        <p:nvSpPr>
          <p:cNvPr id="7" name="Marcador de contenido 3"/>
          <p:cNvSpPr>
            <a:spLocks noGrp="1"/>
          </p:cNvSpPr>
          <p:nvPr>
            <p:ph sz="half" idx="1"/>
          </p:nvPr>
        </p:nvSpPr>
        <p:spPr>
          <a:xfrm>
            <a:off x="1146707" y="1929462"/>
            <a:ext cx="4937760" cy="3787597"/>
          </a:xfrm>
        </p:spPr>
        <p:txBody>
          <a:bodyPr>
            <a:normAutofit/>
          </a:bodyPr>
          <a:lstStyle/>
          <a:p>
            <a:r>
              <a:rPr lang="es-MX" sz="2400" cap="none" dirty="0">
                <a:solidFill>
                  <a:schemeClr val="tx1"/>
                </a:solidFill>
              </a:rPr>
              <a:t>A</a:t>
            </a:r>
            <a:r>
              <a:rPr lang="es-MX" sz="2400" cap="none" dirty="0" smtClean="0">
                <a:solidFill>
                  <a:schemeClr val="tx1"/>
                </a:solidFill>
              </a:rPr>
              <a:t>uditorías instrumentos de control para revisar el funcionamiento de las organizaciones en búsqueda de eficiencia y eficacia.</a:t>
            </a:r>
          </a:p>
          <a:p>
            <a:r>
              <a:rPr lang="es-MX" sz="2400" cap="none" dirty="0">
                <a:solidFill>
                  <a:schemeClr val="tx1"/>
                </a:solidFill>
              </a:rPr>
              <a:t>L</a:t>
            </a:r>
            <a:r>
              <a:rPr lang="es-MX" sz="2400" cap="none" dirty="0" smtClean="0">
                <a:solidFill>
                  <a:schemeClr val="tx1"/>
                </a:solidFill>
              </a:rPr>
              <a:t>as auditorías descubren irregularidades de servidores públicos que deben ser sancionados.</a:t>
            </a:r>
          </a:p>
          <a:p>
            <a:r>
              <a:rPr lang="es-MX" sz="2400" cap="none" dirty="0">
                <a:solidFill>
                  <a:schemeClr val="tx1"/>
                </a:solidFill>
              </a:rPr>
              <a:t>A</a:t>
            </a:r>
            <a:r>
              <a:rPr lang="es-MX" sz="2400" cap="none" dirty="0" smtClean="0">
                <a:solidFill>
                  <a:schemeClr val="tx1"/>
                </a:solidFill>
              </a:rPr>
              <a:t>uditorías forenses para confirmar actos irregulares.</a:t>
            </a:r>
            <a:endParaRPr lang="es-ES_tradnl" sz="2400" cap="none" dirty="0">
              <a:solidFill>
                <a:schemeClr val="tx1"/>
              </a:solidFill>
            </a:endParaRPr>
          </a:p>
        </p:txBody>
      </p:sp>
      <p:sp>
        <p:nvSpPr>
          <p:cNvPr id="8"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smtClean="0">
                <a:solidFill>
                  <a:schemeClr val="tx1"/>
                </a:solidFill>
              </a:rPr>
              <a:t>11</a:t>
            </a:r>
            <a:endParaRPr lang="en-US" b="1" dirty="0">
              <a:solidFill>
                <a:schemeClr val="tx1"/>
              </a:solidFill>
            </a:endParaRPr>
          </a:p>
        </p:txBody>
      </p:sp>
    </p:spTree>
    <p:extLst>
      <p:ext uri="{BB962C8B-B14F-4D97-AF65-F5344CB8AC3E}">
        <p14:creationId xmlns:p14="http://schemas.microsoft.com/office/powerpoint/2010/main" val="152062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71419" y="1112107"/>
            <a:ext cx="6687478" cy="542874"/>
          </a:xfrm>
        </p:spPr>
        <p:txBody>
          <a:bodyPr>
            <a:noAutofit/>
          </a:bodyPr>
          <a:lstStyle/>
          <a:p>
            <a:pPr>
              <a:spcAft>
                <a:spcPts val="200"/>
              </a:spcAft>
              <a:buClr>
                <a:schemeClr val="accent1"/>
              </a:buClr>
              <a:buSzPct val="100000"/>
            </a:pPr>
            <a:r>
              <a:rPr lang="es-MX" sz="3200" b="1" cap="all" dirty="0">
                <a:solidFill>
                  <a:srgbClr val="FF9900"/>
                </a:solidFill>
                <a:effectLst>
                  <a:outerShdw blurRad="38100" dist="38100" dir="2700000" algn="tl">
                    <a:srgbClr val="000000">
                      <a:alpha val="43137"/>
                    </a:srgbClr>
                  </a:outerShdw>
                </a:effectLst>
                <a:latin typeface="+mn-lt"/>
              </a:rPr>
              <a:t>Leyes que sufren modificaciones</a:t>
            </a:r>
          </a:p>
        </p:txBody>
      </p:sp>
      <p:sp>
        <p:nvSpPr>
          <p:cNvPr id="3" name="Marcador de contenido 2"/>
          <p:cNvSpPr>
            <a:spLocks noGrp="1"/>
          </p:cNvSpPr>
          <p:nvPr>
            <p:ph idx="1"/>
          </p:nvPr>
        </p:nvSpPr>
        <p:spPr>
          <a:xfrm>
            <a:off x="1171419" y="2018729"/>
            <a:ext cx="9875521" cy="3904276"/>
          </a:xfrm>
        </p:spPr>
        <p:txBody>
          <a:bodyPr>
            <a:normAutofit fontScale="85000" lnSpcReduction="20000"/>
          </a:bodyPr>
          <a:lstStyle/>
          <a:p>
            <a:pPr lvl="0"/>
            <a:r>
              <a:rPr lang="es-MX" dirty="0" smtClean="0">
                <a:solidFill>
                  <a:schemeClr val="tx1"/>
                </a:solidFill>
              </a:rPr>
              <a:t>1.  Ley </a:t>
            </a:r>
            <a:r>
              <a:rPr lang="es-MX" dirty="0">
                <a:solidFill>
                  <a:schemeClr val="tx1"/>
                </a:solidFill>
              </a:rPr>
              <a:t>Orgánica de la Administración Pública </a:t>
            </a:r>
            <a:r>
              <a:rPr lang="es-MX" dirty="0" smtClean="0">
                <a:solidFill>
                  <a:schemeClr val="tx1"/>
                </a:solidFill>
              </a:rPr>
              <a:t>Federal.</a:t>
            </a:r>
            <a:endParaRPr lang="es-MX" dirty="0">
              <a:solidFill>
                <a:schemeClr val="tx1"/>
              </a:solidFill>
            </a:endParaRPr>
          </a:p>
          <a:p>
            <a:pPr lvl="0"/>
            <a:r>
              <a:rPr lang="es-MX" dirty="0" smtClean="0">
                <a:solidFill>
                  <a:schemeClr val="tx1"/>
                </a:solidFill>
              </a:rPr>
              <a:t>2.  Ley </a:t>
            </a:r>
            <a:r>
              <a:rPr lang="es-MX" dirty="0">
                <a:solidFill>
                  <a:schemeClr val="tx1"/>
                </a:solidFill>
              </a:rPr>
              <a:t>Orgánica del Poder Judicial de la </a:t>
            </a:r>
            <a:r>
              <a:rPr lang="es-MX" dirty="0" smtClean="0">
                <a:solidFill>
                  <a:schemeClr val="tx1"/>
                </a:solidFill>
              </a:rPr>
              <a:t>Federación.</a:t>
            </a:r>
            <a:endParaRPr lang="es-MX" dirty="0">
              <a:solidFill>
                <a:schemeClr val="tx1"/>
              </a:solidFill>
            </a:endParaRPr>
          </a:p>
          <a:p>
            <a:pPr lvl="0"/>
            <a:r>
              <a:rPr lang="es-MX" dirty="0" smtClean="0">
                <a:solidFill>
                  <a:schemeClr val="tx1"/>
                </a:solidFill>
              </a:rPr>
              <a:t>3.  Ley </a:t>
            </a:r>
            <a:r>
              <a:rPr lang="es-MX" dirty="0">
                <a:solidFill>
                  <a:schemeClr val="tx1"/>
                </a:solidFill>
              </a:rPr>
              <a:t>Orgánica del Congreso General de los Estados Unidos  </a:t>
            </a:r>
            <a:r>
              <a:rPr lang="es-MX" dirty="0" smtClean="0">
                <a:solidFill>
                  <a:schemeClr val="tx1"/>
                </a:solidFill>
              </a:rPr>
              <a:t>Mexicanos.</a:t>
            </a:r>
            <a:endParaRPr lang="es-MX" dirty="0">
              <a:solidFill>
                <a:schemeClr val="tx1"/>
              </a:solidFill>
            </a:endParaRPr>
          </a:p>
          <a:p>
            <a:pPr lvl="0"/>
            <a:r>
              <a:rPr lang="es-MX" dirty="0" smtClean="0">
                <a:solidFill>
                  <a:schemeClr val="tx1"/>
                </a:solidFill>
              </a:rPr>
              <a:t>4.  Ley </a:t>
            </a:r>
            <a:r>
              <a:rPr lang="es-MX" dirty="0">
                <a:solidFill>
                  <a:schemeClr val="tx1"/>
                </a:solidFill>
              </a:rPr>
              <a:t>General del Sistema Nacional contra la </a:t>
            </a:r>
            <a:r>
              <a:rPr lang="es-MX" dirty="0" smtClean="0">
                <a:solidFill>
                  <a:schemeClr val="tx1"/>
                </a:solidFill>
              </a:rPr>
              <a:t>Corrupción.</a:t>
            </a:r>
            <a:endParaRPr lang="es-MX" dirty="0">
              <a:solidFill>
                <a:schemeClr val="tx1"/>
              </a:solidFill>
            </a:endParaRPr>
          </a:p>
          <a:p>
            <a:pPr lvl="0"/>
            <a:r>
              <a:rPr lang="es-MX" dirty="0" smtClean="0">
                <a:solidFill>
                  <a:schemeClr val="tx1"/>
                </a:solidFill>
              </a:rPr>
              <a:t>5.  Ley </a:t>
            </a:r>
            <a:r>
              <a:rPr lang="es-MX" dirty="0">
                <a:solidFill>
                  <a:schemeClr val="tx1"/>
                </a:solidFill>
              </a:rPr>
              <a:t>General de Responsabilidades Administrativas o Ley General de Combate a la </a:t>
            </a:r>
            <a:r>
              <a:rPr lang="es-MX" dirty="0" smtClean="0">
                <a:solidFill>
                  <a:schemeClr val="tx1"/>
                </a:solidFill>
              </a:rPr>
              <a:t>Corrupción.</a:t>
            </a:r>
            <a:endParaRPr lang="es-MX" dirty="0">
              <a:solidFill>
                <a:schemeClr val="tx1"/>
              </a:solidFill>
            </a:endParaRPr>
          </a:p>
          <a:p>
            <a:pPr lvl="0"/>
            <a:r>
              <a:rPr lang="es-MX" dirty="0" smtClean="0">
                <a:solidFill>
                  <a:schemeClr val="tx1"/>
                </a:solidFill>
              </a:rPr>
              <a:t>6.  Ley </a:t>
            </a:r>
            <a:r>
              <a:rPr lang="es-MX" dirty="0">
                <a:solidFill>
                  <a:schemeClr val="tx1"/>
                </a:solidFill>
              </a:rPr>
              <a:t>Federal de Responsabilidades Administrativas de los Servidores </a:t>
            </a:r>
            <a:r>
              <a:rPr lang="es-MX" dirty="0" smtClean="0">
                <a:solidFill>
                  <a:schemeClr val="tx1"/>
                </a:solidFill>
              </a:rPr>
              <a:t>Públicos.</a:t>
            </a:r>
            <a:endParaRPr lang="es-MX" dirty="0">
              <a:solidFill>
                <a:schemeClr val="tx1"/>
              </a:solidFill>
            </a:endParaRPr>
          </a:p>
          <a:p>
            <a:pPr lvl="0"/>
            <a:r>
              <a:rPr lang="es-MX" dirty="0" smtClean="0">
                <a:solidFill>
                  <a:schemeClr val="tx1"/>
                </a:solidFill>
              </a:rPr>
              <a:t>7.  Ley </a:t>
            </a:r>
            <a:r>
              <a:rPr lang="es-MX" dirty="0">
                <a:solidFill>
                  <a:schemeClr val="tx1"/>
                </a:solidFill>
              </a:rPr>
              <a:t>Federal de Responsabilidades de los Servidores </a:t>
            </a:r>
            <a:r>
              <a:rPr lang="es-MX" dirty="0" smtClean="0">
                <a:solidFill>
                  <a:schemeClr val="tx1"/>
                </a:solidFill>
              </a:rPr>
              <a:t>Públicos.</a:t>
            </a:r>
            <a:endParaRPr lang="es-MX" dirty="0">
              <a:solidFill>
                <a:schemeClr val="tx1"/>
              </a:solidFill>
            </a:endParaRPr>
          </a:p>
          <a:p>
            <a:pPr lvl="0"/>
            <a:r>
              <a:rPr lang="es-MX" dirty="0" smtClean="0">
                <a:solidFill>
                  <a:schemeClr val="tx1"/>
                </a:solidFill>
              </a:rPr>
              <a:t>8.  Ley </a:t>
            </a:r>
            <a:r>
              <a:rPr lang="es-MX" dirty="0">
                <a:solidFill>
                  <a:schemeClr val="tx1"/>
                </a:solidFill>
              </a:rPr>
              <a:t>Federal Anticorrupción en Contrataciones </a:t>
            </a:r>
            <a:r>
              <a:rPr lang="es-MX" dirty="0" smtClean="0">
                <a:solidFill>
                  <a:schemeClr val="tx1"/>
                </a:solidFill>
              </a:rPr>
              <a:t>Públicas.</a:t>
            </a:r>
            <a:endParaRPr lang="es-MX" dirty="0">
              <a:solidFill>
                <a:schemeClr val="tx1"/>
              </a:solidFill>
            </a:endParaRPr>
          </a:p>
          <a:p>
            <a:pPr lvl="0"/>
            <a:r>
              <a:rPr lang="es-MX" dirty="0" smtClean="0">
                <a:solidFill>
                  <a:schemeClr val="tx1"/>
                </a:solidFill>
              </a:rPr>
              <a:t>9.  Ley </a:t>
            </a:r>
            <a:r>
              <a:rPr lang="es-MX" dirty="0">
                <a:solidFill>
                  <a:schemeClr val="tx1"/>
                </a:solidFill>
              </a:rPr>
              <a:t>de Adquisiciones, Arrendamientos y Servicios del Sector </a:t>
            </a:r>
            <a:r>
              <a:rPr lang="es-MX" dirty="0" smtClean="0">
                <a:solidFill>
                  <a:schemeClr val="tx1"/>
                </a:solidFill>
              </a:rPr>
              <a:t>Público.</a:t>
            </a:r>
            <a:endParaRPr lang="es-MX" dirty="0">
              <a:solidFill>
                <a:schemeClr val="tx1"/>
              </a:solidFill>
            </a:endParaRPr>
          </a:p>
          <a:p>
            <a:pPr lvl="0"/>
            <a:r>
              <a:rPr lang="es-MX" dirty="0" smtClean="0">
                <a:solidFill>
                  <a:schemeClr val="tx1"/>
                </a:solidFill>
              </a:rPr>
              <a:t>10. Ley </a:t>
            </a:r>
            <a:r>
              <a:rPr lang="es-MX" dirty="0">
                <a:solidFill>
                  <a:schemeClr val="tx1"/>
                </a:solidFill>
              </a:rPr>
              <a:t>de Obras Públicas y Servicios Relacionados con las </a:t>
            </a:r>
            <a:r>
              <a:rPr lang="es-MX" dirty="0" smtClean="0">
                <a:solidFill>
                  <a:schemeClr val="tx1"/>
                </a:solidFill>
              </a:rPr>
              <a:t>Misma.</a:t>
            </a:r>
            <a:endParaRPr lang="es-MX" dirty="0">
              <a:solidFill>
                <a:schemeClr val="tx1"/>
              </a:solidFill>
            </a:endParaRPr>
          </a:p>
          <a:p>
            <a:pPr lvl="0"/>
            <a:r>
              <a:rPr lang="es-MX" dirty="0" smtClean="0">
                <a:solidFill>
                  <a:schemeClr val="tx1"/>
                </a:solidFill>
              </a:rPr>
              <a:t>11. Ley </a:t>
            </a:r>
            <a:r>
              <a:rPr lang="es-MX" dirty="0">
                <a:solidFill>
                  <a:schemeClr val="tx1"/>
                </a:solidFill>
              </a:rPr>
              <a:t>de Asociaciones Público </a:t>
            </a:r>
            <a:r>
              <a:rPr lang="es-MX" dirty="0" smtClean="0">
                <a:solidFill>
                  <a:schemeClr val="tx1"/>
                </a:solidFill>
              </a:rPr>
              <a:t>Privadas.</a:t>
            </a:r>
            <a:endParaRPr lang="es-MX" dirty="0">
              <a:solidFill>
                <a:schemeClr val="tx1"/>
              </a:solidFill>
            </a:endParaRPr>
          </a:p>
        </p:txBody>
      </p:sp>
      <p:sp>
        <p:nvSpPr>
          <p:cNvPr id="6"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smtClean="0">
                <a:solidFill>
                  <a:schemeClr val="tx1"/>
                </a:solidFill>
              </a:rPr>
              <a:t>12</a:t>
            </a:r>
            <a:endParaRPr lang="en-US" b="1" dirty="0">
              <a:solidFill>
                <a:schemeClr val="tx1"/>
              </a:solidFill>
            </a:endParaRPr>
          </a:p>
        </p:txBody>
      </p:sp>
    </p:spTree>
    <p:extLst>
      <p:ext uri="{BB962C8B-B14F-4D97-AF65-F5344CB8AC3E}">
        <p14:creationId xmlns:p14="http://schemas.microsoft.com/office/powerpoint/2010/main" val="649829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spcAft>
                <a:spcPts val="200"/>
              </a:spcAft>
              <a:buClr>
                <a:schemeClr val="accent1"/>
              </a:buClr>
              <a:buSzPct val="100000"/>
            </a:pPr>
            <a:r>
              <a:rPr lang="es-MX" sz="3200" b="1" cap="all" dirty="0">
                <a:solidFill>
                  <a:srgbClr val="FF9900"/>
                </a:solidFill>
                <a:effectLst>
                  <a:outerShdw blurRad="38100" dist="38100" dir="2700000" algn="tl">
                    <a:srgbClr val="000000">
                      <a:alpha val="43137"/>
                    </a:srgbClr>
                  </a:outerShdw>
                </a:effectLst>
                <a:latin typeface="+mn-lt"/>
              </a:rPr>
              <a:t>Leyes que sufren modificaciones</a:t>
            </a:r>
          </a:p>
        </p:txBody>
      </p:sp>
      <p:sp>
        <p:nvSpPr>
          <p:cNvPr id="8" name="Marcador de contenido 7"/>
          <p:cNvSpPr>
            <a:spLocks noGrp="1"/>
          </p:cNvSpPr>
          <p:nvPr>
            <p:ph sz="half" idx="1"/>
          </p:nvPr>
        </p:nvSpPr>
        <p:spPr>
          <a:xfrm>
            <a:off x="1097278" y="1845734"/>
            <a:ext cx="10058401" cy="4349120"/>
          </a:xfrm>
        </p:spPr>
        <p:txBody>
          <a:bodyPr>
            <a:normAutofit fontScale="25000" lnSpcReduction="20000"/>
          </a:bodyPr>
          <a:lstStyle/>
          <a:p>
            <a:endParaRPr lang="es-MX" dirty="0"/>
          </a:p>
          <a:p>
            <a:pPr marL="0" indent="0">
              <a:lnSpc>
                <a:spcPct val="110000"/>
              </a:lnSpc>
              <a:buNone/>
            </a:pPr>
            <a:r>
              <a:rPr lang="es-MX" sz="6800" dirty="0" smtClean="0">
                <a:solidFill>
                  <a:schemeClr val="tx1"/>
                </a:solidFill>
              </a:rPr>
              <a:t>12. Ley </a:t>
            </a:r>
            <a:r>
              <a:rPr lang="es-MX" sz="6800" dirty="0">
                <a:solidFill>
                  <a:schemeClr val="tx1"/>
                </a:solidFill>
              </a:rPr>
              <a:t>Federal de Responsabilidad Patrimonial del </a:t>
            </a:r>
            <a:r>
              <a:rPr lang="es-MX" sz="6800" dirty="0" smtClean="0">
                <a:solidFill>
                  <a:schemeClr val="tx1"/>
                </a:solidFill>
              </a:rPr>
              <a:t>Estado.</a:t>
            </a:r>
            <a:endParaRPr lang="es-MX" sz="6800" dirty="0">
              <a:solidFill>
                <a:schemeClr val="tx1"/>
              </a:solidFill>
            </a:endParaRPr>
          </a:p>
          <a:p>
            <a:pPr marL="0" indent="0">
              <a:lnSpc>
                <a:spcPct val="110000"/>
              </a:lnSpc>
              <a:buNone/>
            </a:pPr>
            <a:r>
              <a:rPr lang="es-MX" sz="6800" dirty="0" smtClean="0">
                <a:solidFill>
                  <a:schemeClr val="tx1"/>
                </a:solidFill>
              </a:rPr>
              <a:t>13. Ley </a:t>
            </a:r>
            <a:r>
              <a:rPr lang="es-MX" sz="6800" dirty="0">
                <a:solidFill>
                  <a:schemeClr val="tx1"/>
                </a:solidFill>
              </a:rPr>
              <a:t>Orgánica del Tribunal Federal de Justicia </a:t>
            </a:r>
            <a:r>
              <a:rPr lang="es-MX" sz="6800" dirty="0" smtClean="0">
                <a:solidFill>
                  <a:schemeClr val="tx1"/>
                </a:solidFill>
              </a:rPr>
              <a:t>Administrativa.</a:t>
            </a:r>
            <a:endParaRPr lang="es-MX" sz="6800" dirty="0">
              <a:solidFill>
                <a:schemeClr val="tx1"/>
              </a:solidFill>
            </a:endParaRPr>
          </a:p>
          <a:p>
            <a:pPr marL="0" indent="0">
              <a:lnSpc>
                <a:spcPct val="110000"/>
              </a:lnSpc>
              <a:buNone/>
            </a:pPr>
            <a:r>
              <a:rPr lang="es-MX" sz="6800" dirty="0" smtClean="0">
                <a:solidFill>
                  <a:schemeClr val="tx1"/>
                </a:solidFill>
              </a:rPr>
              <a:t>14. Ley </a:t>
            </a:r>
            <a:r>
              <a:rPr lang="es-MX" sz="6800" dirty="0">
                <a:solidFill>
                  <a:schemeClr val="tx1"/>
                </a:solidFill>
              </a:rPr>
              <a:t>Federal de Procedimiento </a:t>
            </a:r>
            <a:r>
              <a:rPr lang="es-MX" sz="6800" dirty="0" smtClean="0">
                <a:solidFill>
                  <a:schemeClr val="tx1"/>
                </a:solidFill>
              </a:rPr>
              <a:t>Administrativo.</a:t>
            </a:r>
            <a:endParaRPr lang="es-MX" sz="6800" dirty="0">
              <a:solidFill>
                <a:schemeClr val="tx1"/>
              </a:solidFill>
            </a:endParaRPr>
          </a:p>
          <a:p>
            <a:pPr marL="0" indent="0">
              <a:lnSpc>
                <a:spcPct val="110000"/>
              </a:lnSpc>
              <a:buNone/>
            </a:pPr>
            <a:r>
              <a:rPr lang="es-MX" sz="6800" dirty="0" smtClean="0">
                <a:solidFill>
                  <a:schemeClr val="tx1"/>
                </a:solidFill>
              </a:rPr>
              <a:t>15. Ley </a:t>
            </a:r>
            <a:r>
              <a:rPr lang="es-MX" sz="6800" dirty="0">
                <a:solidFill>
                  <a:schemeClr val="tx1"/>
                </a:solidFill>
              </a:rPr>
              <a:t>Federal de Procedimiento Contencioso </a:t>
            </a:r>
            <a:r>
              <a:rPr lang="es-MX" sz="6800" dirty="0" smtClean="0">
                <a:solidFill>
                  <a:schemeClr val="tx1"/>
                </a:solidFill>
              </a:rPr>
              <a:t>Administrativo.</a:t>
            </a:r>
            <a:endParaRPr lang="es-MX" sz="6800" dirty="0">
              <a:solidFill>
                <a:schemeClr val="tx1"/>
              </a:solidFill>
            </a:endParaRPr>
          </a:p>
          <a:p>
            <a:pPr marL="0" indent="0">
              <a:lnSpc>
                <a:spcPct val="110000"/>
              </a:lnSpc>
              <a:buNone/>
            </a:pPr>
            <a:r>
              <a:rPr lang="es-MX" sz="6800" dirty="0" smtClean="0">
                <a:solidFill>
                  <a:schemeClr val="tx1"/>
                </a:solidFill>
              </a:rPr>
              <a:t>16. Ley </a:t>
            </a:r>
            <a:r>
              <a:rPr lang="es-MX" sz="6800" dirty="0">
                <a:solidFill>
                  <a:schemeClr val="tx1"/>
                </a:solidFill>
              </a:rPr>
              <a:t>de Fiscalización y Rendición de Cuentas de la Federación (Auditoria Superior de la Federación</a:t>
            </a:r>
            <a:r>
              <a:rPr lang="es-MX" sz="6800" dirty="0" smtClean="0">
                <a:solidFill>
                  <a:schemeClr val="tx1"/>
                </a:solidFill>
              </a:rPr>
              <a:t>).</a:t>
            </a:r>
            <a:endParaRPr lang="es-MX" sz="6800" dirty="0">
              <a:solidFill>
                <a:schemeClr val="tx1"/>
              </a:solidFill>
            </a:endParaRPr>
          </a:p>
          <a:p>
            <a:pPr marL="0" indent="0">
              <a:lnSpc>
                <a:spcPct val="110000"/>
              </a:lnSpc>
              <a:buNone/>
            </a:pPr>
            <a:r>
              <a:rPr lang="es-MX" sz="6800" dirty="0" smtClean="0">
                <a:solidFill>
                  <a:schemeClr val="tx1"/>
                </a:solidFill>
              </a:rPr>
              <a:t>17. Ley </a:t>
            </a:r>
            <a:r>
              <a:rPr lang="es-MX" sz="6800" dirty="0">
                <a:solidFill>
                  <a:schemeClr val="tx1"/>
                </a:solidFill>
              </a:rPr>
              <a:t>General de Contabilidad Gubernamental (Auditoria Superior de la Federación).</a:t>
            </a:r>
          </a:p>
          <a:p>
            <a:pPr marL="0" indent="0">
              <a:lnSpc>
                <a:spcPct val="110000"/>
              </a:lnSpc>
              <a:buNone/>
            </a:pPr>
            <a:r>
              <a:rPr lang="es-MX" sz="6800" dirty="0" smtClean="0">
                <a:solidFill>
                  <a:schemeClr val="tx1"/>
                </a:solidFill>
              </a:rPr>
              <a:t>18. Ley </a:t>
            </a:r>
            <a:r>
              <a:rPr lang="es-MX" sz="6800" dirty="0">
                <a:solidFill>
                  <a:schemeClr val="tx1"/>
                </a:solidFill>
              </a:rPr>
              <a:t>del Servicio Profesional de </a:t>
            </a:r>
            <a:r>
              <a:rPr lang="es-MX" sz="6800" dirty="0" smtClean="0">
                <a:solidFill>
                  <a:schemeClr val="tx1"/>
                </a:solidFill>
              </a:rPr>
              <a:t>Carrera.</a:t>
            </a:r>
            <a:endParaRPr lang="es-MX" sz="6800" dirty="0">
              <a:solidFill>
                <a:schemeClr val="tx1"/>
              </a:solidFill>
            </a:endParaRPr>
          </a:p>
          <a:p>
            <a:pPr marL="0" indent="0">
              <a:lnSpc>
                <a:spcPct val="110000"/>
              </a:lnSpc>
              <a:buNone/>
            </a:pPr>
            <a:r>
              <a:rPr lang="es-MX" sz="6800" dirty="0" smtClean="0">
                <a:solidFill>
                  <a:schemeClr val="tx1"/>
                </a:solidFill>
              </a:rPr>
              <a:t>19. Ley </a:t>
            </a:r>
            <a:r>
              <a:rPr lang="es-MX" sz="6800" dirty="0">
                <a:solidFill>
                  <a:schemeClr val="tx1"/>
                </a:solidFill>
              </a:rPr>
              <a:t>Orgánica de la Procuraduría General de la República / Ley de la Fiscalía General de la </a:t>
            </a:r>
            <a:r>
              <a:rPr lang="es-MX" sz="6800" dirty="0" smtClean="0">
                <a:solidFill>
                  <a:schemeClr val="tx1"/>
                </a:solidFill>
              </a:rPr>
              <a:t>República.</a:t>
            </a:r>
            <a:endParaRPr lang="es-MX" sz="6800" dirty="0">
              <a:solidFill>
                <a:schemeClr val="tx1"/>
              </a:solidFill>
            </a:endParaRPr>
          </a:p>
          <a:p>
            <a:pPr marL="0" indent="0">
              <a:lnSpc>
                <a:spcPct val="110000"/>
              </a:lnSpc>
              <a:buNone/>
            </a:pPr>
            <a:r>
              <a:rPr lang="es-MX" sz="6800" dirty="0" smtClean="0">
                <a:solidFill>
                  <a:schemeClr val="tx1"/>
                </a:solidFill>
              </a:rPr>
              <a:t>20. Fiscalía </a:t>
            </a:r>
            <a:r>
              <a:rPr lang="es-MX" sz="6800" dirty="0">
                <a:solidFill>
                  <a:schemeClr val="tx1"/>
                </a:solidFill>
              </a:rPr>
              <a:t>Especializada en el Combate a la </a:t>
            </a:r>
            <a:r>
              <a:rPr lang="es-MX" sz="6800" dirty="0" smtClean="0">
                <a:solidFill>
                  <a:schemeClr val="tx1"/>
                </a:solidFill>
              </a:rPr>
              <a:t>Corrupción.</a:t>
            </a:r>
          </a:p>
          <a:p>
            <a:pPr marL="0" indent="0">
              <a:lnSpc>
                <a:spcPct val="110000"/>
              </a:lnSpc>
              <a:buNone/>
            </a:pPr>
            <a:r>
              <a:rPr lang="es-MX" sz="6800" dirty="0" smtClean="0">
                <a:solidFill>
                  <a:schemeClr val="tx1"/>
                </a:solidFill>
              </a:rPr>
              <a:t>21</a:t>
            </a:r>
            <a:r>
              <a:rPr lang="es-MX" sz="6800" dirty="0">
                <a:solidFill>
                  <a:schemeClr val="tx1"/>
                </a:solidFill>
              </a:rPr>
              <a:t>. Código Penal </a:t>
            </a:r>
            <a:r>
              <a:rPr lang="es-MX" sz="6800" dirty="0" smtClean="0">
                <a:solidFill>
                  <a:schemeClr val="tx1"/>
                </a:solidFill>
              </a:rPr>
              <a:t>Federal.</a:t>
            </a:r>
            <a:endParaRPr lang="es-MX" sz="6800" dirty="0">
              <a:solidFill>
                <a:schemeClr val="tx1"/>
              </a:solidFill>
            </a:endParaRPr>
          </a:p>
          <a:p>
            <a:pPr marL="0" indent="0">
              <a:lnSpc>
                <a:spcPct val="110000"/>
              </a:lnSpc>
              <a:buNone/>
            </a:pPr>
            <a:endParaRPr lang="es-MX" sz="6800" dirty="0">
              <a:solidFill>
                <a:schemeClr val="tx1"/>
              </a:solidFill>
            </a:endParaRPr>
          </a:p>
          <a:p>
            <a:endParaRPr lang="es-MX" sz="6800" dirty="0"/>
          </a:p>
        </p:txBody>
      </p:sp>
      <p:sp>
        <p:nvSpPr>
          <p:cNvPr id="9"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smtClean="0">
                <a:solidFill>
                  <a:schemeClr val="tx1"/>
                </a:solidFill>
              </a:rPr>
              <a:t>13</a:t>
            </a:r>
            <a:endParaRPr lang="en-US" b="1" dirty="0">
              <a:solidFill>
                <a:schemeClr val="tx1"/>
              </a:solidFill>
            </a:endParaRPr>
          </a:p>
        </p:txBody>
      </p:sp>
    </p:spTree>
    <p:extLst>
      <p:ext uri="{BB962C8B-B14F-4D97-AF65-F5344CB8AC3E}">
        <p14:creationId xmlns:p14="http://schemas.microsoft.com/office/powerpoint/2010/main" val="1204441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097280" y="1166327"/>
            <a:ext cx="10058400" cy="571033"/>
          </a:xfrm>
        </p:spPr>
        <p:txBody>
          <a:bodyPr>
            <a:normAutofit/>
          </a:bodyPr>
          <a:lstStyle/>
          <a:p>
            <a:pPr>
              <a:spcAft>
                <a:spcPts val="200"/>
              </a:spcAft>
              <a:buClr>
                <a:schemeClr val="accent1"/>
              </a:buClr>
              <a:buSzPct val="100000"/>
            </a:pPr>
            <a:r>
              <a:rPr lang="es-MX" sz="3200" b="1" cap="all" dirty="0">
                <a:solidFill>
                  <a:srgbClr val="FF9900"/>
                </a:solidFill>
                <a:effectLst>
                  <a:outerShdw blurRad="38100" dist="38100" dir="2700000" algn="tl">
                    <a:srgbClr val="000000">
                      <a:alpha val="43137"/>
                    </a:srgbClr>
                  </a:outerShdw>
                </a:effectLst>
                <a:latin typeface="+mn-lt"/>
              </a:rPr>
              <a:t>Leyes que sufren modificaciones</a:t>
            </a:r>
          </a:p>
        </p:txBody>
      </p:sp>
      <p:sp>
        <p:nvSpPr>
          <p:cNvPr id="7" name="Marcador de contenido 3"/>
          <p:cNvSpPr>
            <a:spLocks noGrp="1"/>
          </p:cNvSpPr>
          <p:nvPr>
            <p:ph sz="half" idx="1"/>
          </p:nvPr>
        </p:nvSpPr>
        <p:spPr>
          <a:xfrm>
            <a:off x="1097278" y="1845733"/>
            <a:ext cx="10136779" cy="4321801"/>
          </a:xfrm>
        </p:spPr>
        <p:txBody>
          <a:bodyPr>
            <a:normAutofit/>
          </a:bodyPr>
          <a:lstStyle/>
          <a:p>
            <a:pPr marL="0" indent="0">
              <a:buNone/>
            </a:pPr>
            <a:r>
              <a:rPr lang="es-MX" sz="1700" dirty="0" smtClean="0">
                <a:solidFill>
                  <a:schemeClr val="tx1"/>
                </a:solidFill>
              </a:rPr>
              <a:t>22. Código </a:t>
            </a:r>
            <a:r>
              <a:rPr lang="es-MX" sz="1700" dirty="0">
                <a:solidFill>
                  <a:schemeClr val="tx1"/>
                </a:solidFill>
              </a:rPr>
              <a:t>Federal de Procedimientos </a:t>
            </a:r>
            <a:r>
              <a:rPr lang="es-MX" sz="1700" dirty="0" smtClean="0">
                <a:solidFill>
                  <a:schemeClr val="tx1"/>
                </a:solidFill>
              </a:rPr>
              <a:t>Penales.</a:t>
            </a:r>
            <a:endParaRPr lang="es-MX" sz="1700" dirty="0">
              <a:solidFill>
                <a:schemeClr val="tx1"/>
              </a:solidFill>
            </a:endParaRPr>
          </a:p>
          <a:p>
            <a:pPr marL="0" indent="0">
              <a:buNone/>
            </a:pPr>
            <a:r>
              <a:rPr lang="es-MX" sz="1700" dirty="0" smtClean="0">
                <a:solidFill>
                  <a:schemeClr val="tx1"/>
                </a:solidFill>
              </a:rPr>
              <a:t>23. Leyes </a:t>
            </a:r>
            <a:r>
              <a:rPr lang="es-MX" sz="1700" dirty="0">
                <a:solidFill>
                  <a:schemeClr val="tx1"/>
                </a:solidFill>
              </a:rPr>
              <a:t>de órganos con autonomía </a:t>
            </a:r>
            <a:r>
              <a:rPr lang="es-MX" sz="1700" dirty="0" smtClean="0">
                <a:solidFill>
                  <a:schemeClr val="tx1"/>
                </a:solidFill>
              </a:rPr>
              <a:t>constitucional.</a:t>
            </a:r>
            <a:endParaRPr lang="es-MX" sz="1700" dirty="0">
              <a:solidFill>
                <a:schemeClr val="tx1"/>
              </a:solidFill>
            </a:endParaRPr>
          </a:p>
          <a:p>
            <a:pPr marL="0" indent="0">
              <a:buNone/>
            </a:pPr>
            <a:r>
              <a:rPr lang="es-MX" sz="1700" dirty="0" smtClean="0">
                <a:solidFill>
                  <a:schemeClr val="tx1"/>
                </a:solidFill>
              </a:rPr>
              <a:t>24. Ley </a:t>
            </a:r>
            <a:r>
              <a:rPr lang="es-MX" sz="1700" dirty="0">
                <a:solidFill>
                  <a:schemeClr val="tx1"/>
                </a:solidFill>
              </a:rPr>
              <a:t>de la Comisión Nacional de Derecho </a:t>
            </a:r>
            <a:r>
              <a:rPr lang="es-MX" sz="1700" dirty="0" smtClean="0">
                <a:solidFill>
                  <a:schemeClr val="tx1"/>
                </a:solidFill>
              </a:rPr>
              <a:t>Humanos.</a:t>
            </a:r>
            <a:endParaRPr lang="es-MX" sz="1700" dirty="0">
              <a:solidFill>
                <a:schemeClr val="tx1"/>
              </a:solidFill>
            </a:endParaRPr>
          </a:p>
          <a:p>
            <a:pPr marL="0" indent="0">
              <a:buNone/>
            </a:pPr>
            <a:r>
              <a:rPr lang="es-MX" sz="1700" dirty="0" smtClean="0">
                <a:solidFill>
                  <a:schemeClr val="tx1"/>
                </a:solidFill>
              </a:rPr>
              <a:t>25. Ley </a:t>
            </a:r>
            <a:r>
              <a:rPr lang="es-MX" sz="1700" dirty="0">
                <a:solidFill>
                  <a:schemeClr val="tx1"/>
                </a:solidFill>
              </a:rPr>
              <a:t>del Sistema Nacional de Información, Estadística y </a:t>
            </a:r>
            <a:r>
              <a:rPr lang="es-MX" sz="1700" dirty="0" smtClean="0">
                <a:solidFill>
                  <a:schemeClr val="tx1"/>
                </a:solidFill>
              </a:rPr>
              <a:t>Geográfica.</a:t>
            </a:r>
            <a:endParaRPr lang="es-MX" sz="1700" dirty="0">
              <a:solidFill>
                <a:schemeClr val="tx1"/>
              </a:solidFill>
            </a:endParaRPr>
          </a:p>
          <a:p>
            <a:pPr marL="0" indent="0">
              <a:buNone/>
            </a:pPr>
            <a:r>
              <a:rPr lang="es-MX" sz="1700" dirty="0" smtClean="0">
                <a:solidFill>
                  <a:schemeClr val="tx1"/>
                </a:solidFill>
              </a:rPr>
              <a:t>26. Ley </a:t>
            </a:r>
            <a:r>
              <a:rPr lang="es-MX" sz="1700" dirty="0">
                <a:solidFill>
                  <a:schemeClr val="tx1"/>
                </a:solidFill>
              </a:rPr>
              <a:t>del Banco de </a:t>
            </a:r>
            <a:r>
              <a:rPr lang="es-MX" sz="1700" dirty="0" smtClean="0">
                <a:solidFill>
                  <a:schemeClr val="tx1"/>
                </a:solidFill>
              </a:rPr>
              <a:t>México.</a:t>
            </a:r>
            <a:endParaRPr lang="es-MX" sz="1700" dirty="0">
              <a:solidFill>
                <a:schemeClr val="tx1"/>
              </a:solidFill>
            </a:endParaRPr>
          </a:p>
          <a:p>
            <a:pPr marL="0" indent="0">
              <a:buNone/>
            </a:pPr>
            <a:r>
              <a:rPr lang="es-MX" sz="1700" dirty="0" smtClean="0">
                <a:solidFill>
                  <a:schemeClr val="tx1"/>
                </a:solidFill>
              </a:rPr>
              <a:t>27. Ley </a:t>
            </a:r>
            <a:r>
              <a:rPr lang="es-MX" sz="1700" dirty="0">
                <a:solidFill>
                  <a:schemeClr val="tx1"/>
                </a:solidFill>
              </a:rPr>
              <a:t>Federal de Telecomunicaciones y </a:t>
            </a:r>
            <a:r>
              <a:rPr lang="es-MX" sz="1700" dirty="0" smtClean="0">
                <a:solidFill>
                  <a:schemeClr val="tx1"/>
                </a:solidFill>
              </a:rPr>
              <a:t>Radiodifusión.</a:t>
            </a:r>
          </a:p>
          <a:p>
            <a:pPr marL="0" indent="0">
              <a:buNone/>
            </a:pPr>
            <a:r>
              <a:rPr lang="es-MX" sz="1700" dirty="0" smtClean="0">
                <a:solidFill>
                  <a:schemeClr val="tx1"/>
                </a:solidFill>
              </a:rPr>
              <a:t>28. Ley del Órgano Interno de Control.</a:t>
            </a:r>
            <a:endParaRPr lang="es-MX" sz="1700" dirty="0">
              <a:solidFill>
                <a:schemeClr val="tx1"/>
              </a:solidFill>
            </a:endParaRPr>
          </a:p>
          <a:p>
            <a:pPr marL="0" indent="0">
              <a:buNone/>
            </a:pPr>
            <a:r>
              <a:rPr lang="es-MX" sz="1700" dirty="0" smtClean="0">
                <a:solidFill>
                  <a:schemeClr val="tx1"/>
                </a:solidFill>
              </a:rPr>
              <a:t>29. Ley </a:t>
            </a:r>
            <a:r>
              <a:rPr lang="es-MX" sz="1700" dirty="0">
                <a:solidFill>
                  <a:schemeClr val="tx1"/>
                </a:solidFill>
              </a:rPr>
              <a:t>procesal para la imposición de sanciones por responsabilidades administrativas por </a:t>
            </a:r>
            <a:r>
              <a:rPr lang="es-MX" sz="1700" dirty="0" smtClean="0">
                <a:solidFill>
                  <a:schemeClr val="tx1"/>
                </a:solidFill>
              </a:rPr>
              <a:t>la comisión </a:t>
            </a:r>
            <a:r>
              <a:rPr lang="es-MX" sz="1700" dirty="0">
                <a:solidFill>
                  <a:schemeClr val="tx1"/>
                </a:solidFill>
              </a:rPr>
              <a:t>de conductas graves.</a:t>
            </a:r>
          </a:p>
          <a:p>
            <a:pPr marL="0" indent="0">
              <a:buNone/>
            </a:pPr>
            <a:endParaRPr lang="es-MX" sz="1800" dirty="0">
              <a:solidFill>
                <a:schemeClr val="tx1"/>
              </a:solidFill>
            </a:endParaRPr>
          </a:p>
          <a:p>
            <a:endParaRPr lang="es-MX" sz="1200" dirty="0"/>
          </a:p>
          <a:p>
            <a:endParaRPr lang="es-MX" sz="1200" dirty="0"/>
          </a:p>
          <a:p>
            <a:endParaRPr lang="es-ES_tradnl" sz="4300" dirty="0">
              <a:solidFill>
                <a:schemeClr val="tx1"/>
              </a:solidFill>
            </a:endParaRPr>
          </a:p>
        </p:txBody>
      </p:sp>
      <p:sp>
        <p:nvSpPr>
          <p:cNvPr id="8"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smtClean="0">
                <a:solidFill>
                  <a:schemeClr val="tx1"/>
                </a:solidFill>
              </a:rPr>
              <a:t>14</a:t>
            </a:r>
            <a:endParaRPr lang="en-US" b="1" dirty="0">
              <a:solidFill>
                <a:schemeClr val="tx1"/>
              </a:solidFill>
            </a:endParaRPr>
          </a:p>
        </p:txBody>
      </p:sp>
    </p:spTree>
    <p:extLst>
      <p:ext uri="{BB962C8B-B14F-4D97-AF65-F5344CB8AC3E}">
        <p14:creationId xmlns:p14="http://schemas.microsoft.com/office/powerpoint/2010/main" val="3473436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solidFill>
                  <a:srgbClr val="FFC000"/>
                </a:solidFill>
              </a:rPr>
              <a:t>Las instituciones de justicia.</a:t>
            </a:r>
            <a:endParaRPr lang="es-MX" dirty="0">
              <a:solidFill>
                <a:srgbClr val="FFC000"/>
              </a:solidFill>
            </a:endParaRPr>
          </a:p>
        </p:txBody>
      </p:sp>
      <p:sp>
        <p:nvSpPr>
          <p:cNvPr id="3" name="Marcador de contenido 2"/>
          <p:cNvSpPr>
            <a:spLocks noGrp="1"/>
          </p:cNvSpPr>
          <p:nvPr>
            <p:ph sz="half" idx="1"/>
          </p:nvPr>
        </p:nvSpPr>
        <p:spPr/>
        <p:txBody>
          <a:bodyPr>
            <a:normAutofit fontScale="92500" lnSpcReduction="10000"/>
          </a:bodyPr>
          <a:lstStyle/>
          <a:p>
            <a:r>
              <a:rPr lang="es-MX" sz="3200" dirty="0" smtClean="0"/>
              <a:t>Organizaciones.</a:t>
            </a:r>
          </a:p>
          <a:p>
            <a:pPr marL="871400" lvl="5" indent="0">
              <a:buNone/>
            </a:pPr>
            <a:r>
              <a:rPr lang="es-MX" sz="3000" dirty="0" smtClean="0"/>
              <a:t>Objetivo Justicia</a:t>
            </a:r>
            <a:endParaRPr lang="es-MX" sz="3000" dirty="0"/>
          </a:p>
          <a:p>
            <a:pPr lvl="5"/>
            <a:r>
              <a:rPr lang="es-MX" sz="3000" dirty="0" smtClean="0"/>
              <a:t>Eficiencia. </a:t>
            </a:r>
          </a:p>
          <a:p>
            <a:pPr marL="871400" lvl="5" indent="0">
              <a:buNone/>
            </a:pPr>
            <a:r>
              <a:rPr lang="es-MX" sz="3000" dirty="0" smtClean="0"/>
              <a:t>Técnica y organizacional.</a:t>
            </a:r>
          </a:p>
          <a:p>
            <a:pPr lvl="5"/>
            <a:r>
              <a:rPr lang="es-MX" sz="3000" dirty="0" smtClean="0"/>
              <a:t>Eficacia.</a:t>
            </a:r>
          </a:p>
          <a:p>
            <a:pPr marL="871400" lvl="5" indent="0">
              <a:buNone/>
            </a:pPr>
            <a:r>
              <a:rPr lang="es-MX" sz="3000" dirty="0" smtClean="0"/>
              <a:t>Función social dirimir conflictos para preservar la armonía y  la paz social.</a:t>
            </a:r>
            <a:endParaRPr lang="es-MX" sz="3000" dirty="0"/>
          </a:p>
        </p:txBody>
      </p:sp>
      <p:sp>
        <p:nvSpPr>
          <p:cNvPr id="4" name="Marcador de contenido 3"/>
          <p:cNvSpPr>
            <a:spLocks noGrp="1"/>
          </p:cNvSpPr>
          <p:nvPr>
            <p:ph sz="half" idx="2"/>
          </p:nvPr>
        </p:nvSpPr>
        <p:spPr/>
        <p:txBody>
          <a:bodyPr>
            <a:normAutofit fontScale="92500" lnSpcReduction="10000"/>
          </a:bodyPr>
          <a:lstStyle/>
          <a:p>
            <a:r>
              <a:rPr lang="es-MX" sz="3000" dirty="0"/>
              <a:t>Ó</a:t>
            </a:r>
            <a:r>
              <a:rPr lang="es-MX" sz="3000" dirty="0" smtClean="0"/>
              <a:t>rganos de control.</a:t>
            </a:r>
          </a:p>
          <a:p>
            <a:pPr lvl="1"/>
            <a:r>
              <a:rPr lang="es-MX" sz="2600" dirty="0" smtClean="0"/>
              <a:t>Vigilancia y control del funcionamiento técnico y organizacional. </a:t>
            </a:r>
          </a:p>
          <a:p>
            <a:pPr lvl="1"/>
            <a:r>
              <a:rPr lang="es-MX" sz="2600" dirty="0" smtClean="0"/>
              <a:t>Disciplina Interna.</a:t>
            </a:r>
          </a:p>
          <a:p>
            <a:pPr marL="384048" lvl="2" indent="0">
              <a:buNone/>
            </a:pPr>
            <a:r>
              <a:rPr lang="es-MX" sz="2200" dirty="0" smtClean="0"/>
              <a:t>Integridad, ética, normas de conducta.</a:t>
            </a:r>
          </a:p>
          <a:p>
            <a:pPr lvl="1"/>
            <a:r>
              <a:rPr lang="es-MX" sz="2600" dirty="0" smtClean="0"/>
              <a:t>Consejo de la Judicatura Federal.</a:t>
            </a:r>
          </a:p>
          <a:p>
            <a:pPr lvl="1"/>
            <a:r>
              <a:rPr lang="es-MX" sz="2600" dirty="0" smtClean="0"/>
              <a:t>Junta de Gobierno y Administración. (TFJFA)</a:t>
            </a:r>
          </a:p>
          <a:p>
            <a:pPr lvl="1"/>
            <a:r>
              <a:rPr lang="es-MX" sz="2600" dirty="0" smtClean="0"/>
              <a:t>Contralorías internas y ASF.</a:t>
            </a:r>
          </a:p>
          <a:p>
            <a:pPr lvl="1"/>
            <a:r>
              <a:rPr lang="es-MX" sz="2600" dirty="0" smtClean="0"/>
              <a:t>Comisiones de Ética.</a:t>
            </a:r>
            <a:endParaRPr lang="es-MX" sz="2600" dirty="0"/>
          </a:p>
        </p:txBody>
      </p:sp>
      <p:sp>
        <p:nvSpPr>
          <p:cNvPr id="6" name="Marcador de pie de página 3"/>
          <p:cNvSpPr txBox="1">
            <a:spLocks/>
          </p:cNvSpPr>
          <p:nvPr/>
        </p:nvSpPr>
        <p:spPr>
          <a:xfrm>
            <a:off x="11701181" y="6525099"/>
            <a:ext cx="360000" cy="180000"/>
          </a:xfrm>
          <a:prstGeom prst="rect">
            <a:avLst/>
          </a:prstGeom>
          <a:noFill/>
          <a:ln>
            <a:solidFill>
              <a:schemeClr val="accent1"/>
            </a:solidFill>
          </a:ln>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tx1"/>
                </a:solidFill>
              </a:rPr>
              <a:t>15</a:t>
            </a:r>
            <a:endParaRPr lang="en-US" b="1" dirty="0">
              <a:solidFill>
                <a:schemeClr val="tx1"/>
              </a:solidFill>
            </a:endParaRPr>
          </a:p>
        </p:txBody>
      </p:sp>
    </p:spTree>
    <p:extLst>
      <p:ext uri="{BB962C8B-B14F-4D97-AF65-F5344CB8AC3E}">
        <p14:creationId xmlns:p14="http://schemas.microsoft.com/office/powerpoint/2010/main" val="1274570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pPr algn="ctr"/>
            <a:r>
              <a:rPr lang="es-MX" b="1" dirty="0" smtClean="0">
                <a:solidFill>
                  <a:srgbClr val="FFC000"/>
                </a:solidFill>
                <a:effectLst>
                  <a:outerShdw blurRad="38100" dist="38100" dir="2700000" algn="tl">
                    <a:srgbClr val="000000">
                      <a:alpha val="43137"/>
                    </a:srgbClr>
                  </a:outerShdw>
                </a:effectLst>
              </a:rPr>
              <a:t>ACCIONES</a:t>
            </a:r>
            <a:endParaRPr lang="es-MX" b="1" dirty="0">
              <a:solidFill>
                <a:srgbClr val="FFC000"/>
              </a:solidFill>
              <a:effectLst>
                <a:outerShdw blurRad="38100" dist="38100" dir="2700000" algn="tl">
                  <a:srgbClr val="000000">
                    <a:alpha val="43137"/>
                  </a:srgbClr>
                </a:outerShdw>
              </a:effectLst>
            </a:endParaRPr>
          </a:p>
        </p:txBody>
      </p:sp>
      <p:sp>
        <p:nvSpPr>
          <p:cNvPr id="9" name="Marcador de texto 8"/>
          <p:cNvSpPr>
            <a:spLocks noGrp="1"/>
          </p:cNvSpPr>
          <p:nvPr>
            <p:ph type="body" idx="1"/>
          </p:nvPr>
        </p:nvSpPr>
        <p:spPr/>
        <p:txBody>
          <a:bodyPr/>
          <a:lstStyle/>
          <a:p>
            <a:r>
              <a:rPr lang="es-MX" dirty="0"/>
              <a:t>Prevención.</a:t>
            </a:r>
          </a:p>
          <a:p>
            <a:endParaRPr lang="es-MX" dirty="0"/>
          </a:p>
        </p:txBody>
      </p:sp>
      <p:sp>
        <p:nvSpPr>
          <p:cNvPr id="7" name="Marcador de contenido 6"/>
          <p:cNvSpPr>
            <a:spLocks noGrp="1"/>
          </p:cNvSpPr>
          <p:nvPr>
            <p:ph sz="half" idx="2"/>
          </p:nvPr>
        </p:nvSpPr>
        <p:spPr>
          <a:xfrm>
            <a:off x="1097280" y="2472606"/>
            <a:ext cx="4937760" cy="3378200"/>
          </a:xfrm>
        </p:spPr>
        <p:txBody>
          <a:bodyPr>
            <a:normAutofit/>
          </a:bodyPr>
          <a:lstStyle/>
          <a:p>
            <a:r>
              <a:rPr lang="es-MX" dirty="0" smtClean="0"/>
              <a:t>Auditorías correctivas y de desempeño.</a:t>
            </a:r>
          </a:p>
          <a:p>
            <a:r>
              <a:rPr lang="es-MX" dirty="0" smtClean="0"/>
              <a:t>Mejora de funcionamiento.</a:t>
            </a:r>
          </a:p>
          <a:p>
            <a:r>
              <a:rPr lang="es-MX" dirty="0" smtClean="0"/>
              <a:t>Atención a puntos de riesgo.</a:t>
            </a:r>
          </a:p>
          <a:p>
            <a:r>
              <a:rPr lang="es-MX" dirty="0" smtClean="0"/>
              <a:t>Transparencia.</a:t>
            </a:r>
          </a:p>
          <a:p>
            <a:r>
              <a:rPr lang="es-MX" dirty="0" smtClean="0"/>
              <a:t>Integridad.</a:t>
            </a:r>
          </a:p>
          <a:p>
            <a:r>
              <a:rPr lang="es-MX" dirty="0" smtClean="0"/>
              <a:t>Ética.</a:t>
            </a:r>
          </a:p>
          <a:p>
            <a:r>
              <a:rPr lang="es-MX" dirty="0" smtClean="0"/>
              <a:t>Empoderamiento del ciudadano.</a:t>
            </a:r>
          </a:p>
          <a:p>
            <a:pPr lvl="4"/>
            <a:endParaRPr lang="es-MX" sz="2000" dirty="0"/>
          </a:p>
        </p:txBody>
      </p:sp>
      <p:sp>
        <p:nvSpPr>
          <p:cNvPr id="10" name="Marcador de texto 9"/>
          <p:cNvSpPr>
            <a:spLocks noGrp="1"/>
          </p:cNvSpPr>
          <p:nvPr>
            <p:ph type="body" sz="quarter" idx="3"/>
          </p:nvPr>
        </p:nvSpPr>
        <p:spPr/>
        <p:txBody>
          <a:bodyPr/>
          <a:lstStyle/>
          <a:p>
            <a:r>
              <a:rPr lang="es-MX" dirty="0" smtClean="0"/>
              <a:t>CONTRA LA CORRUPCIÓN</a:t>
            </a:r>
            <a:endParaRPr lang="es-MX" dirty="0"/>
          </a:p>
        </p:txBody>
      </p:sp>
      <p:sp>
        <p:nvSpPr>
          <p:cNvPr id="11" name="Marcador de contenido 10"/>
          <p:cNvSpPr>
            <a:spLocks noGrp="1"/>
          </p:cNvSpPr>
          <p:nvPr>
            <p:ph sz="quarter" idx="4"/>
          </p:nvPr>
        </p:nvSpPr>
        <p:spPr/>
        <p:txBody>
          <a:bodyPr/>
          <a:lstStyle/>
          <a:p>
            <a:r>
              <a:rPr lang="es-MX" dirty="0" smtClean="0"/>
              <a:t>Auditorías forenses.</a:t>
            </a:r>
          </a:p>
          <a:p>
            <a:r>
              <a:rPr lang="es-MX" dirty="0" smtClean="0"/>
              <a:t>Sanciones</a:t>
            </a:r>
          </a:p>
          <a:p>
            <a:pPr lvl="5"/>
            <a:r>
              <a:rPr lang="es-MX" sz="2000" dirty="0" smtClean="0"/>
              <a:t>Políticas.</a:t>
            </a:r>
          </a:p>
          <a:p>
            <a:pPr lvl="5"/>
            <a:r>
              <a:rPr lang="es-MX" sz="2000" dirty="0" smtClean="0"/>
              <a:t>Penales.</a:t>
            </a:r>
          </a:p>
          <a:p>
            <a:pPr lvl="5"/>
            <a:r>
              <a:rPr lang="es-MX" sz="2000" dirty="0" smtClean="0"/>
              <a:t>Administrativas.</a:t>
            </a:r>
          </a:p>
          <a:p>
            <a:pPr lvl="5"/>
            <a:r>
              <a:rPr lang="es-MX" sz="2000" dirty="0" smtClean="0"/>
              <a:t>Económicas.</a:t>
            </a:r>
            <a:endParaRPr lang="es-MX" sz="2000" dirty="0"/>
          </a:p>
        </p:txBody>
      </p:sp>
      <p:sp>
        <p:nvSpPr>
          <p:cNvPr id="12" name="Marcador de pie de página 3"/>
          <p:cNvSpPr txBox="1">
            <a:spLocks/>
          </p:cNvSpPr>
          <p:nvPr/>
        </p:nvSpPr>
        <p:spPr>
          <a:xfrm>
            <a:off x="11701181" y="6525099"/>
            <a:ext cx="360000" cy="180000"/>
          </a:xfrm>
          <a:prstGeom prst="rect">
            <a:avLst/>
          </a:prstGeom>
          <a:noFill/>
          <a:ln>
            <a:solidFill>
              <a:schemeClr val="accent1"/>
            </a:solidFill>
          </a:ln>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solidFill>
                  <a:schemeClr val="tx1"/>
                </a:solidFill>
              </a:rPr>
              <a:t>16</a:t>
            </a:r>
            <a:endParaRPr lang="en-US" b="1" dirty="0">
              <a:solidFill>
                <a:schemeClr val="tx1"/>
              </a:solidFill>
            </a:endParaRPr>
          </a:p>
        </p:txBody>
      </p:sp>
    </p:spTree>
    <p:extLst>
      <p:ext uri="{BB962C8B-B14F-4D97-AF65-F5344CB8AC3E}">
        <p14:creationId xmlns:p14="http://schemas.microsoft.com/office/powerpoint/2010/main" val="2931098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805804174"/>
              </p:ext>
            </p:extLst>
          </p:nvPr>
        </p:nvGraphicFramePr>
        <p:xfrm>
          <a:off x="2139475" y="23624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4862402" y="2665796"/>
            <a:ext cx="2682145" cy="707886"/>
          </a:xfrm>
          <a:prstGeom prst="rect">
            <a:avLst/>
          </a:prstGeom>
          <a:noFill/>
        </p:spPr>
        <p:txBody>
          <a:bodyPr wrap="none" rtlCol="0">
            <a:spAutoFit/>
          </a:bodyPr>
          <a:lstStyle/>
          <a:p>
            <a:pPr algn="ctr"/>
            <a:r>
              <a:rPr lang="es-MX" sz="2000" b="1" i="1" dirty="0" smtClean="0">
                <a:solidFill>
                  <a:schemeClr val="accent2">
                    <a:lumMod val="75000"/>
                  </a:schemeClr>
                </a:solidFill>
                <a:effectLst>
                  <a:outerShdw blurRad="38100" dist="38100" dir="2700000" algn="tl">
                    <a:srgbClr val="000000">
                      <a:alpha val="43137"/>
                    </a:srgbClr>
                  </a:outerShdw>
                </a:effectLst>
              </a:rPr>
              <a:t>Principios de Bangalore</a:t>
            </a:r>
          </a:p>
          <a:p>
            <a:pPr algn="ctr"/>
            <a:r>
              <a:rPr lang="es-MX" sz="2000" b="1" i="1" dirty="0" smtClean="0">
                <a:solidFill>
                  <a:schemeClr val="accent2">
                    <a:lumMod val="75000"/>
                  </a:schemeClr>
                </a:solidFill>
                <a:effectLst>
                  <a:outerShdw blurRad="38100" dist="38100" dir="2700000" algn="tl">
                    <a:srgbClr val="000000">
                      <a:alpha val="43137"/>
                    </a:srgbClr>
                  </a:outerShdw>
                </a:effectLst>
              </a:rPr>
              <a:t>Conducta judicial</a:t>
            </a:r>
            <a:endParaRPr lang="es-MX" sz="2000" b="1" i="1" dirty="0">
              <a:solidFill>
                <a:schemeClr val="accent2">
                  <a:lumMod val="75000"/>
                </a:schemeClr>
              </a:solidFill>
              <a:effectLst>
                <a:outerShdw blurRad="38100" dist="38100" dir="2700000" algn="tl">
                  <a:srgbClr val="000000">
                    <a:alpha val="43137"/>
                  </a:srgbClr>
                </a:outerShdw>
              </a:effectLst>
            </a:endParaRPr>
          </a:p>
        </p:txBody>
      </p:sp>
      <p:sp>
        <p:nvSpPr>
          <p:cNvPr id="8"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smtClean="0">
                <a:solidFill>
                  <a:schemeClr val="tx1"/>
                </a:solidFill>
              </a:rPr>
              <a:t>17</a:t>
            </a:r>
            <a:endParaRPr lang="en-US" b="1" dirty="0">
              <a:solidFill>
                <a:schemeClr val="tx1"/>
              </a:solidFill>
            </a:endParaRPr>
          </a:p>
        </p:txBody>
      </p:sp>
    </p:spTree>
    <p:extLst>
      <p:ext uri="{BB962C8B-B14F-4D97-AF65-F5344CB8AC3E}">
        <p14:creationId xmlns:p14="http://schemas.microsoft.com/office/powerpoint/2010/main" val="2813823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941" y="811763"/>
            <a:ext cx="10058400" cy="850952"/>
          </a:xfrm>
        </p:spPr>
        <p:txBody>
          <a:bodyPr>
            <a:normAutofit/>
          </a:bodyPr>
          <a:lstStyle/>
          <a:p>
            <a:pPr algn="ctr">
              <a:spcAft>
                <a:spcPts val="200"/>
              </a:spcAft>
              <a:buClr>
                <a:schemeClr val="accent1"/>
              </a:buClr>
              <a:buSzPct val="100000"/>
            </a:pPr>
            <a:r>
              <a:rPr lang="es-MX" sz="3600" b="1" cap="all" dirty="0">
                <a:solidFill>
                  <a:srgbClr val="FF9900"/>
                </a:solidFill>
                <a:effectLst>
                  <a:outerShdw blurRad="38100" dist="38100" dir="2700000" algn="tl">
                    <a:srgbClr val="000000">
                      <a:alpha val="43137"/>
                    </a:srgbClr>
                  </a:outerShdw>
                </a:effectLst>
                <a:latin typeface="+mn-lt"/>
              </a:rPr>
              <a:t>GRACIAS  POR SU ATENCIÓN</a:t>
            </a:r>
          </a:p>
        </p:txBody>
      </p:sp>
      <p:sp>
        <p:nvSpPr>
          <p:cNvPr id="6" name="Título 1"/>
          <p:cNvSpPr txBox="1">
            <a:spLocks/>
          </p:cNvSpPr>
          <p:nvPr/>
        </p:nvSpPr>
        <p:spPr>
          <a:xfrm>
            <a:off x="1115941" y="3556206"/>
            <a:ext cx="10058400" cy="8509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3200" dirty="0" smtClean="0">
                <a:solidFill>
                  <a:schemeClr val="tx1"/>
                </a:solidFill>
                <a:latin typeface="+mn-lt"/>
              </a:rPr>
              <a:t>MAG. HÉCTOR FRANCISCO FERNÁNDEZ CRUZ</a:t>
            </a:r>
            <a:endParaRPr lang="es-MX" sz="3200" dirty="0">
              <a:solidFill>
                <a:schemeClr val="tx1"/>
              </a:solidFill>
              <a:latin typeface="+mn-lt"/>
            </a:endParaRPr>
          </a:p>
        </p:txBody>
      </p:sp>
      <p:sp>
        <p:nvSpPr>
          <p:cNvPr id="7" name="Título 1"/>
          <p:cNvSpPr txBox="1">
            <a:spLocks/>
          </p:cNvSpPr>
          <p:nvPr/>
        </p:nvSpPr>
        <p:spPr>
          <a:xfrm>
            <a:off x="1115941" y="4407158"/>
            <a:ext cx="10058400" cy="85095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3200" dirty="0" smtClean="0">
                <a:solidFill>
                  <a:schemeClr val="tx1"/>
                </a:solidFill>
                <a:latin typeface="+mn-lt"/>
              </a:rPr>
              <a:t>Tribunal Federal de Justicia Fiscal y Administrativa </a:t>
            </a:r>
            <a:endParaRPr lang="es-MX" sz="3200" dirty="0">
              <a:solidFill>
                <a:schemeClr val="tx1"/>
              </a:solidFill>
              <a:latin typeface="+mn-lt"/>
            </a:endParaRPr>
          </a:p>
        </p:txBody>
      </p:sp>
    </p:spTree>
    <p:extLst>
      <p:ext uri="{BB962C8B-B14F-4D97-AF65-F5344CB8AC3E}">
        <p14:creationId xmlns:p14="http://schemas.microsoft.com/office/powerpoint/2010/main" val="412302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smtClean="0">
                <a:solidFill>
                  <a:schemeClr val="tx1"/>
                </a:solidFill>
              </a:rPr>
              <a:t>1</a:t>
            </a:r>
            <a:endParaRPr lang="en-US" b="1" dirty="0">
              <a:solidFill>
                <a:schemeClr val="tx1"/>
              </a:solidFill>
            </a:endParaRPr>
          </a:p>
        </p:txBody>
      </p:sp>
      <p:sp>
        <p:nvSpPr>
          <p:cNvPr id="5" name="Título 1"/>
          <p:cNvSpPr>
            <a:spLocks noGrp="1"/>
          </p:cNvSpPr>
          <p:nvPr>
            <p:ph type="title"/>
          </p:nvPr>
        </p:nvSpPr>
        <p:spPr>
          <a:xfrm>
            <a:off x="1097280" y="449976"/>
            <a:ext cx="2843717" cy="584063"/>
          </a:xfrm>
        </p:spPr>
        <p:txBody>
          <a:bodyPr>
            <a:normAutofit/>
          </a:bodyPr>
          <a:lstStyle/>
          <a:p>
            <a:r>
              <a:rPr lang="es-MX" sz="3600" b="1" dirty="0">
                <a:solidFill>
                  <a:srgbClr val="FF9900"/>
                </a:solidFill>
                <a:effectLst>
                  <a:outerShdw blurRad="38100" dist="38100" dir="2700000" algn="tl">
                    <a:srgbClr val="000000">
                      <a:alpha val="43137"/>
                    </a:srgbClr>
                  </a:outerShdw>
                </a:effectLst>
                <a:latin typeface="+mn-lt"/>
              </a:rPr>
              <a:t>Generalidades</a:t>
            </a:r>
          </a:p>
        </p:txBody>
      </p:sp>
      <p:sp>
        <p:nvSpPr>
          <p:cNvPr id="7" name="Marcador de contenido 2"/>
          <p:cNvSpPr>
            <a:spLocks noGrp="1"/>
          </p:cNvSpPr>
          <p:nvPr>
            <p:ph idx="1"/>
          </p:nvPr>
        </p:nvSpPr>
        <p:spPr>
          <a:xfrm>
            <a:off x="1352270" y="4622987"/>
            <a:ext cx="4998720" cy="1641395"/>
          </a:xfrm>
        </p:spPr>
        <p:txBody>
          <a:bodyPr>
            <a:normAutofit/>
          </a:bodyPr>
          <a:lstStyle/>
          <a:p>
            <a:pPr marL="0" indent="0" algn="just">
              <a:buNone/>
            </a:pPr>
            <a:r>
              <a:rPr lang="es-MX" sz="2400" dirty="0" smtClean="0">
                <a:solidFill>
                  <a:schemeClr val="tx1"/>
                </a:solidFill>
              </a:rPr>
              <a:t>                                                              </a:t>
            </a:r>
          </a:p>
          <a:p>
            <a:pPr marL="0" indent="0" algn="just">
              <a:buNone/>
            </a:pPr>
            <a:r>
              <a:rPr lang="es-MX" sz="2400" dirty="0" smtClean="0">
                <a:solidFill>
                  <a:schemeClr val="tx1"/>
                </a:solidFill>
              </a:rPr>
              <a:t>La corrupción es un problema para el </a:t>
            </a:r>
          </a:p>
          <a:p>
            <a:pPr marL="0" indent="0" algn="just">
              <a:buNone/>
            </a:pPr>
            <a:r>
              <a:rPr lang="es-MX" sz="2400" dirty="0" smtClean="0">
                <a:solidFill>
                  <a:schemeClr val="tx1"/>
                </a:solidFill>
              </a:rPr>
              <a:t>avance social en todos los sectores.</a:t>
            </a:r>
          </a:p>
          <a:p>
            <a:pPr marL="0" indent="0" algn="just">
              <a:buNone/>
            </a:pPr>
            <a:endParaRPr lang="es-MX" sz="1050" dirty="0" smtClean="0">
              <a:solidFill>
                <a:schemeClr val="tx1"/>
              </a:solidFill>
            </a:endParaRPr>
          </a:p>
        </p:txBody>
      </p:sp>
      <p:pic>
        <p:nvPicPr>
          <p:cNvPr id="2" name="Imagen 1"/>
          <p:cNvPicPr>
            <a:picLocks noChangeAspect="1"/>
          </p:cNvPicPr>
          <p:nvPr/>
        </p:nvPicPr>
        <p:blipFill>
          <a:blip r:embed="rId2"/>
          <a:stretch>
            <a:fillRect/>
          </a:stretch>
        </p:blipFill>
        <p:spPr>
          <a:xfrm>
            <a:off x="6122894" y="3588940"/>
            <a:ext cx="5032787" cy="2560568"/>
          </a:xfrm>
          <a:prstGeom prst="rect">
            <a:avLst/>
          </a:prstGeom>
        </p:spPr>
      </p:pic>
      <p:pic>
        <p:nvPicPr>
          <p:cNvPr id="3" name="Imagen 2"/>
          <p:cNvPicPr>
            <a:picLocks noChangeAspect="1"/>
          </p:cNvPicPr>
          <p:nvPr/>
        </p:nvPicPr>
        <p:blipFill>
          <a:blip r:embed="rId3"/>
          <a:stretch>
            <a:fillRect/>
          </a:stretch>
        </p:blipFill>
        <p:spPr>
          <a:xfrm>
            <a:off x="8545407" y="549649"/>
            <a:ext cx="2610274" cy="2534378"/>
          </a:xfrm>
          <a:prstGeom prst="rect">
            <a:avLst/>
          </a:prstGeom>
        </p:spPr>
      </p:pic>
      <p:pic>
        <p:nvPicPr>
          <p:cNvPr id="6" name="Imagen 5"/>
          <p:cNvPicPr>
            <a:picLocks noChangeAspect="1"/>
          </p:cNvPicPr>
          <p:nvPr/>
        </p:nvPicPr>
        <p:blipFill>
          <a:blip r:embed="rId4"/>
          <a:stretch>
            <a:fillRect/>
          </a:stretch>
        </p:blipFill>
        <p:spPr>
          <a:xfrm>
            <a:off x="1097280" y="1748118"/>
            <a:ext cx="2843717" cy="2874869"/>
          </a:xfrm>
          <a:prstGeom prst="rect">
            <a:avLst/>
          </a:prstGeom>
        </p:spPr>
      </p:pic>
      <p:sp>
        <p:nvSpPr>
          <p:cNvPr id="8" name="Rectángulo 7"/>
          <p:cNvSpPr/>
          <p:nvPr/>
        </p:nvSpPr>
        <p:spPr>
          <a:xfrm>
            <a:off x="4989942" y="1034039"/>
            <a:ext cx="3555464" cy="461665"/>
          </a:xfrm>
          <a:prstGeom prst="rect">
            <a:avLst/>
          </a:prstGeom>
        </p:spPr>
        <p:txBody>
          <a:bodyPr wrap="square">
            <a:spAutoFit/>
          </a:bodyPr>
          <a:lstStyle/>
          <a:p>
            <a:pPr algn="just"/>
            <a:r>
              <a:rPr lang="es-MX" sz="2400" dirty="0"/>
              <a:t>No hay sociedades ideales.</a:t>
            </a:r>
          </a:p>
        </p:txBody>
      </p:sp>
      <p:sp>
        <p:nvSpPr>
          <p:cNvPr id="9" name="Rectángulo 8"/>
          <p:cNvSpPr/>
          <p:nvPr/>
        </p:nvSpPr>
        <p:spPr>
          <a:xfrm>
            <a:off x="3940997" y="2253030"/>
            <a:ext cx="3157275" cy="830997"/>
          </a:xfrm>
          <a:prstGeom prst="rect">
            <a:avLst/>
          </a:prstGeom>
        </p:spPr>
        <p:txBody>
          <a:bodyPr wrap="none">
            <a:spAutoFit/>
          </a:bodyPr>
          <a:lstStyle/>
          <a:p>
            <a:pPr algn="just"/>
            <a:r>
              <a:rPr lang="es-MX" sz="2400" dirty="0"/>
              <a:t>La corrupción se puede </a:t>
            </a:r>
            <a:endParaRPr lang="es-MX" sz="2400" dirty="0" smtClean="0"/>
          </a:p>
          <a:p>
            <a:pPr algn="just"/>
            <a:r>
              <a:rPr lang="es-MX" sz="2400" dirty="0" smtClean="0"/>
              <a:t>contener </a:t>
            </a:r>
            <a:r>
              <a:rPr lang="es-MX" sz="2400" dirty="0"/>
              <a:t>y reducir.</a:t>
            </a:r>
          </a:p>
        </p:txBody>
      </p:sp>
    </p:spTree>
    <p:extLst>
      <p:ext uri="{BB962C8B-B14F-4D97-AF65-F5344CB8AC3E}">
        <p14:creationId xmlns:p14="http://schemas.microsoft.com/office/powerpoint/2010/main" val="300892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470" y="299222"/>
            <a:ext cx="7144265" cy="1325563"/>
          </a:xfrm>
        </p:spPr>
        <p:txBody>
          <a:bodyPr>
            <a:normAutofit/>
          </a:bodyPr>
          <a:lstStyle/>
          <a:p>
            <a:r>
              <a:rPr lang="es-MX" sz="3200" b="1" dirty="0">
                <a:solidFill>
                  <a:srgbClr val="FF9900"/>
                </a:solidFill>
                <a:effectLst>
                  <a:outerShdw blurRad="38100" dist="38100" dir="2700000" algn="tl">
                    <a:srgbClr val="000000">
                      <a:alpha val="43137"/>
                    </a:srgbClr>
                  </a:outerShdw>
                </a:effectLst>
                <a:latin typeface="+mn-lt"/>
              </a:rPr>
              <a:t>TRANSPARENCIA Y ANTICORRUPCIÓN</a:t>
            </a:r>
          </a:p>
        </p:txBody>
      </p:sp>
      <p:sp>
        <p:nvSpPr>
          <p:cNvPr id="3" name="Marcador de contenido 2"/>
          <p:cNvSpPr>
            <a:spLocks noGrp="1"/>
          </p:cNvSpPr>
          <p:nvPr>
            <p:ph idx="1"/>
          </p:nvPr>
        </p:nvSpPr>
        <p:spPr>
          <a:xfrm>
            <a:off x="1097280" y="2529475"/>
            <a:ext cx="10058400" cy="3064017"/>
          </a:xfrm>
        </p:spPr>
        <p:txBody>
          <a:bodyPr>
            <a:normAutofit/>
          </a:bodyPr>
          <a:lstStyle/>
          <a:p>
            <a:pPr algn="just"/>
            <a:r>
              <a:rPr lang="es-MX" sz="2400" dirty="0" smtClean="0">
                <a:solidFill>
                  <a:schemeClr val="tx1"/>
                </a:solidFill>
              </a:rPr>
              <a:t>Son dos instituciones que aparecen en el funcionamiento de las organizaciones modernas, en un proceso de transición estadual que se distingue por el cambio social en el que los individuos son lo más importante. El contexto en el que surgen, muestra el agotamiento y la insuficiencia de otras instituciones para regular las nuevas interacciones en nuestra sociedad.</a:t>
            </a:r>
            <a:endParaRPr lang="es-ES" sz="2400" dirty="0">
              <a:solidFill>
                <a:schemeClr val="tx1"/>
              </a:solidFill>
            </a:endParaRPr>
          </a:p>
        </p:txBody>
      </p:sp>
      <p:sp>
        <p:nvSpPr>
          <p:cNvPr id="7"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2</a:t>
            </a:r>
          </a:p>
        </p:txBody>
      </p:sp>
    </p:spTree>
    <p:extLst>
      <p:ext uri="{BB962C8B-B14F-4D97-AF65-F5344CB8AC3E}">
        <p14:creationId xmlns:p14="http://schemas.microsoft.com/office/powerpoint/2010/main" val="831891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sz="half" idx="2"/>
          </p:nvPr>
        </p:nvSpPr>
        <p:spPr>
          <a:xfrm>
            <a:off x="6035039" y="1999415"/>
            <a:ext cx="4937760" cy="4023360"/>
          </a:xfrm>
        </p:spPr>
        <p:txBody>
          <a:bodyPr>
            <a:normAutofit lnSpcReduction="10000"/>
          </a:bodyPr>
          <a:lstStyle/>
          <a:p>
            <a:pPr marL="0" indent="0" algn="just">
              <a:buNone/>
            </a:pPr>
            <a:r>
              <a:rPr lang="es-MX" sz="2400" dirty="0" smtClean="0">
                <a:solidFill>
                  <a:schemeClr val="tx1"/>
                </a:solidFill>
              </a:rPr>
              <a:t>En </a:t>
            </a:r>
            <a:r>
              <a:rPr lang="es-MX" sz="2400" dirty="0">
                <a:solidFill>
                  <a:schemeClr val="tx1"/>
                </a:solidFill>
              </a:rPr>
              <a:t>el sector público,  es dar luz sobre las reglas, planes, procedimientos y acciones de servidores públicos y particulares relacionados, con el objeto que los ciudadanos tengan cuenta de sus actividades.</a:t>
            </a:r>
          </a:p>
          <a:p>
            <a:pPr marL="0" indent="0" algn="just">
              <a:buNone/>
            </a:pPr>
            <a:r>
              <a:rPr lang="es-MX" sz="2400" dirty="0">
                <a:solidFill>
                  <a:schemeClr val="tx1"/>
                </a:solidFill>
              </a:rPr>
              <a:t>Es una forma de prevenir la corrupción y de otorgar confianza a la ciudadanía</a:t>
            </a:r>
            <a:r>
              <a:rPr lang="es-MX" sz="2400" dirty="0" smtClean="0">
                <a:solidFill>
                  <a:schemeClr val="tx1"/>
                </a:solidFill>
              </a:rPr>
              <a:t>.</a:t>
            </a:r>
          </a:p>
          <a:p>
            <a:pPr marL="0" indent="0" algn="just">
              <a:buNone/>
            </a:pPr>
            <a:r>
              <a:rPr lang="es-MX" sz="2400" dirty="0">
                <a:solidFill>
                  <a:schemeClr val="tx1"/>
                </a:solidFill>
              </a:rPr>
              <a:t>Aplicación de las normas y valores públicos en la práctica diaria de las actividades </a:t>
            </a:r>
            <a:r>
              <a:rPr lang="es-MX" sz="2400" dirty="0" smtClean="0">
                <a:solidFill>
                  <a:schemeClr val="tx1"/>
                </a:solidFill>
              </a:rPr>
              <a:t>públicas.</a:t>
            </a:r>
            <a:endParaRPr lang="es-MX" sz="2400" dirty="0">
              <a:solidFill>
                <a:schemeClr val="tx1"/>
              </a:solidFill>
            </a:endParaRPr>
          </a:p>
          <a:p>
            <a:pPr marL="0" indent="0" algn="just">
              <a:buNone/>
            </a:pPr>
            <a:endParaRPr lang="es-MX" sz="2400" dirty="0">
              <a:solidFill>
                <a:schemeClr val="tx1"/>
              </a:solidFill>
            </a:endParaRPr>
          </a:p>
          <a:p>
            <a:pPr marL="0" indent="0" algn="just">
              <a:buNone/>
            </a:pPr>
            <a:endParaRPr lang="es-MX" dirty="0"/>
          </a:p>
          <a:p>
            <a:endParaRPr lang="es-ES_tradnl" dirty="0"/>
          </a:p>
        </p:txBody>
      </p:sp>
      <p:sp>
        <p:nvSpPr>
          <p:cNvPr id="9" name="Título 1"/>
          <p:cNvSpPr>
            <a:spLocks noGrp="1"/>
          </p:cNvSpPr>
          <p:nvPr>
            <p:ph type="title"/>
          </p:nvPr>
        </p:nvSpPr>
        <p:spPr>
          <a:xfrm>
            <a:off x="6035039" y="1173892"/>
            <a:ext cx="3433116" cy="542874"/>
          </a:xfrm>
        </p:spPr>
        <p:txBody>
          <a:bodyPr>
            <a:noAutofit/>
          </a:bodyPr>
          <a:lstStyle/>
          <a:p>
            <a:r>
              <a:rPr lang="es-MX" sz="3200" b="1" dirty="0">
                <a:solidFill>
                  <a:srgbClr val="FF9900"/>
                </a:solidFill>
                <a:effectLst>
                  <a:outerShdw blurRad="38100" dist="38100" dir="2700000" algn="tl">
                    <a:srgbClr val="000000">
                      <a:alpha val="43137"/>
                    </a:srgbClr>
                  </a:outerShdw>
                </a:effectLst>
                <a:latin typeface="+mn-lt"/>
              </a:rPr>
              <a:t>Transparencia.</a:t>
            </a:r>
            <a:endParaRPr lang="es-ES_tradnl" sz="3200" b="1" dirty="0">
              <a:solidFill>
                <a:srgbClr val="FF9900"/>
              </a:solidFill>
              <a:effectLst>
                <a:outerShdw blurRad="38100" dist="38100" dir="2700000" algn="tl">
                  <a:srgbClr val="000000">
                    <a:alpha val="43137"/>
                  </a:srgbClr>
                </a:outerShdw>
              </a:effectLst>
              <a:latin typeface="+mn-lt"/>
            </a:endParaRPr>
          </a:p>
        </p:txBody>
      </p:sp>
      <p:sp>
        <p:nvSpPr>
          <p:cNvPr id="10" name="Marcador de contenido 2"/>
          <p:cNvSpPr>
            <a:spLocks noGrp="1"/>
          </p:cNvSpPr>
          <p:nvPr>
            <p:ph sz="half" idx="1"/>
          </p:nvPr>
        </p:nvSpPr>
        <p:spPr>
          <a:xfrm>
            <a:off x="1439566" y="1845733"/>
            <a:ext cx="3878375" cy="4316169"/>
          </a:xfrm>
        </p:spPr>
        <p:txBody>
          <a:bodyPr>
            <a:normAutofit lnSpcReduction="10000"/>
          </a:bodyPr>
          <a:lstStyle/>
          <a:p>
            <a:pPr>
              <a:buFont typeface="Arial" panose="020B0604020202020204" pitchFamily="34" charset="0"/>
              <a:buChar char="•"/>
            </a:pPr>
            <a:r>
              <a:rPr lang="es-MX" sz="2400" dirty="0" smtClean="0">
                <a:solidFill>
                  <a:schemeClr val="tx1"/>
                </a:solidFill>
              </a:rPr>
              <a:t> Transparencia</a:t>
            </a:r>
            <a:r>
              <a:rPr lang="es-MX" sz="2400" dirty="0">
                <a:solidFill>
                  <a:schemeClr val="tx1"/>
                </a:solidFill>
              </a:rPr>
              <a:t>.</a:t>
            </a:r>
          </a:p>
          <a:p>
            <a:pPr>
              <a:buFont typeface="Arial" panose="020B0604020202020204" pitchFamily="34" charset="0"/>
              <a:buChar char="•"/>
            </a:pPr>
            <a:r>
              <a:rPr lang="es-MX" sz="2400" dirty="0" smtClean="0">
                <a:solidFill>
                  <a:schemeClr val="tx1"/>
                </a:solidFill>
              </a:rPr>
              <a:t> Buena </a:t>
            </a:r>
            <a:r>
              <a:rPr lang="es-MX" sz="2400" dirty="0">
                <a:solidFill>
                  <a:schemeClr val="tx1"/>
                </a:solidFill>
              </a:rPr>
              <a:t>Administración.</a:t>
            </a:r>
          </a:p>
          <a:p>
            <a:pPr>
              <a:buFont typeface="Arial" panose="020B0604020202020204" pitchFamily="34" charset="0"/>
              <a:buChar char="•"/>
            </a:pPr>
            <a:r>
              <a:rPr lang="es-MX" sz="2400" dirty="0" smtClean="0">
                <a:solidFill>
                  <a:schemeClr val="tx1"/>
                </a:solidFill>
              </a:rPr>
              <a:t> Prevención. Reducción de incentivos, capacitación, etc.</a:t>
            </a:r>
            <a:endParaRPr lang="es-MX" sz="2400" dirty="0">
              <a:solidFill>
                <a:schemeClr val="tx1"/>
              </a:solidFill>
            </a:endParaRPr>
          </a:p>
          <a:p>
            <a:pPr>
              <a:buFont typeface="Arial" panose="020B0604020202020204" pitchFamily="34" charset="0"/>
              <a:buChar char="•"/>
            </a:pPr>
            <a:r>
              <a:rPr lang="es-MX" sz="2400" dirty="0" smtClean="0">
                <a:solidFill>
                  <a:schemeClr val="tx1"/>
                </a:solidFill>
              </a:rPr>
              <a:t> Rendición </a:t>
            </a:r>
            <a:r>
              <a:rPr lang="es-MX" sz="2400" dirty="0">
                <a:solidFill>
                  <a:schemeClr val="tx1"/>
                </a:solidFill>
              </a:rPr>
              <a:t>de cuentas.</a:t>
            </a:r>
          </a:p>
          <a:p>
            <a:pPr>
              <a:buFont typeface="Arial" panose="020B0604020202020204" pitchFamily="34" charset="0"/>
              <a:buChar char="•"/>
            </a:pPr>
            <a:r>
              <a:rPr lang="es-MX" sz="2400" dirty="0" smtClean="0">
                <a:solidFill>
                  <a:schemeClr val="tx1"/>
                </a:solidFill>
              </a:rPr>
              <a:t> Ética</a:t>
            </a:r>
            <a:r>
              <a:rPr lang="es-MX" sz="2400" dirty="0">
                <a:solidFill>
                  <a:schemeClr val="tx1"/>
                </a:solidFill>
              </a:rPr>
              <a:t>.</a:t>
            </a:r>
          </a:p>
          <a:p>
            <a:pPr>
              <a:buFont typeface="Arial" panose="020B0604020202020204" pitchFamily="34" charset="0"/>
              <a:buChar char="•"/>
            </a:pPr>
            <a:r>
              <a:rPr lang="es-MX" sz="2400" dirty="0" smtClean="0">
                <a:solidFill>
                  <a:schemeClr val="tx1"/>
                </a:solidFill>
              </a:rPr>
              <a:t> Legalidad</a:t>
            </a:r>
            <a:r>
              <a:rPr lang="es-MX" sz="2400" dirty="0">
                <a:solidFill>
                  <a:schemeClr val="tx1"/>
                </a:solidFill>
              </a:rPr>
              <a:t>.</a:t>
            </a:r>
          </a:p>
          <a:p>
            <a:pPr>
              <a:buFont typeface="Arial" panose="020B0604020202020204" pitchFamily="34" charset="0"/>
              <a:buChar char="•"/>
            </a:pPr>
            <a:r>
              <a:rPr lang="es-MX" sz="2400" dirty="0" smtClean="0">
                <a:solidFill>
                  <a:schemeClr val="tx1"/>
                </a:solidFill>
              </a:rPr>
              <a:t> Sanciones.</a:t>
            </a:r>
            <a:endParaRPr lang="es-MX" sz="2400" dirty="0">
              <a:solidFill>
                <a:schemeClr val="tx1"/>
              </a:solidFill>
            </a:endParaRPr>
          </a:p>
          <a:p>
            <a:pPr marL="0" indent="0">
              <a:buNone/>
            </a:pPr>
            <a:endParaRPr lang="es-ES_tradnl" dirty="0"/>
          </a:p>
        </p:txBody>
      </p:sp>
      <p:sp>
        <p:nvSpPr>
          <p:cNvPr id="11" name="Título 1"/>
          <p:cNvSpPr txBox="1">
            <a:spLocks/>
          </p:cNvSpPr>
          <p:nvPr/>
        </p:nvSpPr>
        <p:spPr>
          <a:xfrm>
            <a:off x="1367481" y="972065"/>
            <a:ext cx="4481384" cy="7447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b="1" dirty="0">
                <a:solidFill>
                  <a:srgbClr val="FF9900"/>
                </a:solidFill>
                <a:effectLst>
                  <a:outerShdw blurRad="38100" dist="38100" dir="2700000" algn="tl">
                    <a:srgbClr val="000000">
                      <a:alpha val="43137"/>
                    </a:srgbClr>
                  </a:outerShdw>
                </a:effectLst>
                <a:latin typeface="+mn-lt"/>
              </a:rPr>
              <a:t>Sistema de </a:t>
            </a:r>
            <a:r>
              <a:rPr lang="es-MX" sz="3200" b="1" dirty="0" smtClean="0">
                <a:solidFill>
                  <a:srgbClr val="FF9900"/>
                </a:solidFill>
                <a:effectLst>
                  <a:outerShdw blurRad="38100" dist="38100" dir="2700000" algn="tl">
                    <a:srgbClr val="000000">
                      <a:alpha val="43137"/>
                    </a:srgbClr>
                  </a:outerShdw>
                </a:effectLst>
                <a:latin typeface="+mn-lt"/>
              </a:rPr>
              <a:t>integridad.</a:t>
            </a:r>
            <a:endParaRPr lang="es-ES_tradnl" sz="2400" dirty="0">
              <a:solidFill>
                <a:srgbClr val="FF0000"/>
              </a:solidFill>
              <a:latin typeface="+mn-lt"/>
            </a:endParaRPr>
          </a:p>
        </p:txBody>
      </p:sp>
      <p:sp>
        <p:nvSpPr>
          <p:cNvPr id="7"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3</a:t>
            </a:r>
          </a:p>
        </p:txBody>
      </p:sp>
    </p:spTree>
    <p:extLst>
      <p:ext uri="{BB962C8B-B14F-4D97-AF65-F5344CB8AC3E}">
        <p14:creationId xmlns:p14="http://schemas.microsoft.com/office/powerpoint/2010/main" val="195062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996778"/>
            <a:ext cx="6885185" cy="740582"/>
          </a:xfrm>
        </p:spPr>
        <p:txBody>
          <a:bodyPr>
            <a:noAutofit/>
          </a:bodyPr>
          <a:lstStyle/>
          <a:p>
            <a:r>
              <a:rPr lang="es-MX" sz="3200" b="1" dirty="0">
                <a:solidFill>
                  <a:srgbClr val="FF9900"/>
                </a:solidFill>
                <a:effectLst>
                  <a:outerShdw blurRad="38100" dist="38100" dir="2700000" algn="tl">
                    <a:srgbClr val="000000">
                      <a:alpha val="43137"/>
                    </a:srgbClr>
                  </a:outerShdw>
                </a:effectLst>
                <a:latin typeface="+mn-lt"/>
              </a:rPr>
              <a:t>La transparencia en México (2002).</a:t>
            </a:r>
            <a:endParaRPr lang="es-ES_tradnl" sz="3200" b="1" dirty="0">
              <a:solidFill>
                <a:srgbClr val="FF9900"/>
              </a:solidFill>
              <a:effectLst>
                <a:outerShdw blurRad="38100" dist="38100" dir="2700000" algn="tl">
                  <a:srgbClr val="000000">
                    <a:alpha val="43137"/>
                  </a:srgbClr>
                </a:outerShdw>
              </a:effectLst>
              <a:latin typeface="+mn-lt"/>
            </a:endParaRPr>
          </a:p>
        </p:txBody>
      </p:sp>
      <p:sp>
        <p:nvSpPr>
          <p:cNvPr id="3" name="Marcador de contenido 2"/>
          <p:cNvSpPr>
            <a:spLocks noGrp="1"/>
          </p:cNvSpPr>
          <p:nvPr>
            <p:ph idx="1"/>
          </p:nvPr>
        </p:nvSpPr>
        <p:spPr>
          <a:xfrm>
            <a:off x="1229499" y="1946275"/>
            <a:ext cx="10097864" cy="4174607"/>
          </a:xfrm>
        </p:spPr>
        <p:txBody>
          <a:bodyPr>
            <a:normAutofit/>
          </a:bodyPr>
          <a:lstStyle/>
          <a:p>
            <a:pPr>
              <a:buFont typeface="Wingdings" panose="05000000000000000000" pitchFamily="2" charset="2"/>
              <a:buChar char="ü"/>
            </a:pPr>
            <a:r>
              <a:rPr lang="es-MX" b="1" dirty="0" smtClean="0"/>
              <a:t> </a:t>
            </a:r>
            <a:r>
              <a:rPr lang="es-MX" sz="2400" dirty="0" smtClean="0">
                <a:solidFill>
                  <a:schemeClr val="tx1"/>
                </a:solidFill>
              </a:rPr>
              <a:t>Ley Federal de Transparencia y Acceso a la información pública gubernamental.</a:t>
            </a:r>
          </a:p>
          <a:p>
            <a:pPr>
              <a:buFont typeface="Wingdings" panose="05000000000000000000" pitchFamily="2" charset="2"/>
              <a:buChar char="ü"/>
            </a:pPr>
            <a:r>
              <a:rPr lang="es-MX" sz="2400" dirty="0" smtClean="0">
                <a:solidFill>
                  <a:schemeClr val="tx1"/>
                </a:solidFill>
              </a:rPr>
              <a:t> Instituto Federal de Acceso a la Información Pública.</a:t>
            </a:r>
          </a:p>
          <a:p>
            <a:pPr>
              <a:buFont typeface="Wingdings" panose="05000000000000000000" pitchFamily="2" charset="2"/>
              <a:buChar char="ü"/>
            </a:pPr>
            <a:r>
              <a:rPr lang="es-MX" sz="2400" dirty="0">
                <a:solidFill>
                  <a:schemeClr val="tx1"/>
                </a:solidFill>
              </a:rPr>
              <a:t>Órgano regulador para la administración pública.</a:t>
            </a:r>
          </a:p>
          <a:p>
            <a:pPr>
              <a:buFont typeface="Wingdings" panose="05000000000000000000" pitchFamily="2" charset="2"/>
              <a:buChar char="ü"/>
            </a:pPr>
            <a:r>
              <a:rPr lang="es-MX" sz="2400" dirty="0" smtClean="0">
                <a:solidFill>
                  <a:schemeClr val="tx1"/>
                </a:solidFill>
              </a:rPr>
              <a:t>Transparencia </a:t>
            </a:r>
            <a:r>
              <a:rPr lang="es-MX" sz="2400" dirty="0">
                <a:solidFill>
                  <a:schemeClr val="tx1"/>
                </a:solidFill>
              </a:rPr>
              <a:t>y Acceso a la Información.</a:t>
            </a:r>
          </a:p>
          <a:p>
            <a:pPr>
              <a:buFont typeface="Wingdings" panose="05000000000000000000" pitchFamily="2" charset="2"/>
              <a:buChar char="ü"/>
            </a:pPr>
            <a:r>
              <a:rPr lang="es-MX" sz="2400" dirty="0" smtClean="0">
                <a:solidFill>
                  <a:schemeClr val="tx1"/>
                </a:solidFill>
              </a:rPr>
              <a:t>Instancias </a:t>
            </a:r>
            <a:r>
              <a:rPr lang="es-MX" sz="2400" dirty="0">
                <a:solidFill>
                  <a:schemeClr val="tx1"/>
                </a:solidFill>
              </a:rPr>
              <a:t>autónomas se auto </a:t>
            </a:r>
            <a:r>
              <a:rPr lang="es-MX" sz="2400" dirty="0" smtClean="0">
                <a:solidFill>
                  <a:schemeClr val="tx1"/>
                </a:solidFill>
              </a:rPr>
              <a:t>regulan (</a:t>
            </a:r>
            <a:r>
              <a:rPr lang="es-MX" sz="2400" dirty="0">
                <a:solidFill>
                  <a:schemeClr val="tx1"/>
                </a:solidFill>
              </a:rPr>
              <a:t>c</a:t>
            </a:r>
            <a:r>
              <a:rPr lang="es-MX" sz="2400" dirty="0" smtClean="0">
                <a:solidFill>
                  <a:schemeClr val="tx1"/>
                </a:solidFill>
              </a:rPr>
              <a:t>rean sus propios órganos reguladores).</a:t>
            </a:r>
            <a:endParaRPr lang="es-MX" sz="2400" dirty="0">
              <a:solidFill>
                <a:schemeClr val="tx1"/>
              </a:solidFill>
            </a:endParaRPr>
          </a:p>
          <a:p>
            <a:pPr>
              <a:buFont typeface="Wingdings" panose="05000000000000000000" pitchFamily="2" charset="2"/>
              <a:buChar char="ü"/>
            </a:pPr>
            <a:r>
              <a:rPr lang="es-MX" sz="2400" dirty="0">
                <a:solidFill>
                  <a:schemeClr val="tx1"/>
                </a:solidFill>
              </a:rPr>
              <a:t>Estados y municipios.</a:t>
            </a:r>
            <a:endParaRPr lang="es-ES_tradnl" sz="2400" dirty="0">
              <a:solidFill>
                <a:schemeClr val="tx1"/>
              </a:solidFill>
            </a:endParaRPr>
          </a:p>
          <a:p>
            <a:r>
              <a:rPr lang="es-ES_tradnl" b="1" dirty="0" smtClean="0"/>
              <a:t> </a:t>
            </a:r>
            <a:endParaRPr lang="es-ES_tradnl" b="1" dirty="0"/>
          </a:p>
        </p:txBody>
      </p:sp>
      <p:sp>
        <p:nvSpPr>
          <p:cNvPr id="6"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4</a:t>
            </a:r>
          </a:p>
        </p:txBody>
      </p:sp>
    </p:spTree>
    <p:extLst>
      <p:ext uri="{BB962C8B-B14F-4D97-AF65-F5344CB8AC3E}">
        <p14:creationId xmlns:p14="http://schemas.microsoft.com/office/powerpoint/2010/main" val="142331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4"/>
          <p:cNvSpPr>
            <a:spLocks noGrp="1"/>
          </p:cNvSpPr>
          <p:nvPr>
            <p:ph type="body" idx="1"/>
          </p:nvPr>
        </p:nvSpPr>
        <p:spPr>
          <a:xfrm>
            <a:off x="1205017" y="140043"/>
            <a:ext cx="9199372" cy="1526551"/>
          </a:xfrm>
        </p:spPr>
        <p:txBody>
          <a:bodyPr>
            <a:noAutofit/>
          </a:bodyPr>
          <a:lstStyle/>
          <a:p>
            <a:endParaRPr lang="es-MX" sz="100" b="0" dirty="0" smtClean="0">
              <a:solidFill>
                <a:srgbClr val="FF0000"/>
              </a:solidFill>
            </a:endParaRPr>
          </a:p>
          <a:p>
            <a:r>
              <a:rPr lang="es-MX" sz="2800" b="1" spc="-50" dirty="0">
                <a:solidFill>
                  <a:srgbClr val="FF9900"/>
                </a:solidFill>
                <a:effectLst>
                  <a:outerShdw blurRad="38100" dist="38100" dir="2700000" algn="tl">
                    <a:srgbClr val="000000">
                      <a:alpha val="43137"/>
                    </a:srgbClr>
                  </a:outerShdw>
                </a:effectLst>
                <a:ea typeface="+mj-ea"/>
                <a:cs typeface="+mj-cs"/>
              </a:rPr>
              <a:t>Ley General de Transparencia y Acceso a la Información Pública 2015.</a:t>
            </a:r>
          </a:p>
          <a:p>
            <a:endParaRPr lang="es-MX" sz="200" b="0" dirty="0" smtClean="0">
              <a:solidFill>
                <a:srgbClr val="FF0000"/>
              </a:solidFill>
            </a:endParaRPr>
          </a:p>
          <a:p>
            <a:r>
              <a:rPr lang="es-MX" sz="2800" cap="none" dirty="0" smtClean="0">
                <a:solidFill>
                  <a:schemeClr val="tx1"/>
                </a:solidFill>
              </a:rPr>
              <a:t>Reforma al Artículo Sexto Constitucional.</a:t>
            </a:r>
            <a:endParaRPr lang="es-ES_tradnl" sz="2800" b="0" cap="none" dirty="0">
              <a:solidFill>
                <a:schemeClr val="tx1"/>
              </a:solidFill>
            </a:endParaRPr>
          </a:p>
        </p:txBody>
      </p:sp>
      <p:sp>
        <p:nvSpPr>
          <p:cNvPr id="4" name="Marcador de contenido 3"/>
          <p:cNvSpPr>
            <a:spLocks noGrp="1"/>
          </p:cNvSpPr>
          <p:nvPr>
            <p:ph sz="half" idx="2"/>
          </p:nvPr>
        </p:nvSpPr>
        <p:spPr>
          <a:xfrm>
            <a:off x="6336955" y="1852578"/>
            <a:ext cx="4897101" cy="4748580"/>
          </a:xfrm>
        </p:spPr>
        <p:txBody>
          <a:bodyPr>
            <a:normAutofit lnSpcReduction="10000"/>
          </a:bodyPr>
          <a:lstStyle/>
          <a:p>
            <a:r>
              <a:rPr lang="es-MX" sz="2400" dirty="0">
                <a:solidFill>
                  <a:schemeClr val="tx1"/>
                </a:solidFill>
              </a:rPr>
              <a:t>Sistema nacional.</a:t>
            </a:r>
          </a:p>
          <a:p>
            <a:r>
              <a:rPr lang="es-MX" sz="2400" dirty="0">
                <a:solidFill>
                  <a:schemeClr val="tx1"/>
                </a:solidFill>
              </a:rPr>
              <a:t>Facultades a los congresos para crear los órganos garantes.</a:t>
            </a:r>
          </a:p>
          <a:p>
            <a:r>
              <a:rPr lang="es-MX" sz="2400" dirty="0">
                <a:solidFill>
                  <a:schemeClr val="tx1"/>
                </a:solidFill>
              </a:rPr>
              <a:t>Revisión ante OG o Unidad de Transparencia de sujetos obligados.</a:t>
            </a:r>
          </a:p>
          <a:p>
            <a:r>
              <a:rPr lang="es-MX" sz="2400" dirty="0">
                <a:solidFill>
                  <a:schemeClr val="tx1"/>
                </a:solidFill>
              </a:rPr>
              <a:t>Inconformidad ante los OG de las entidades.</a:t>
            </a:r>
          </a:p>
          <a:p>
            <a:r>
              <a:rPr lang="es-MX" sz="2400" dirty="0">
                <a:solidFill>
                  <a:schemeClr val="tx1"/>
                </a:solidFill>
              </a:rPr>
              <a:t>Revisión en  Seguridad </a:t>
            </a:r>
            <a:r>
              <a:rPr lang="es-MX" sz="2400" dirty="0" smtClean="0">
                <a:solidFill>
                  <a:schemeClr val="tx1"/>
                </a:solidFill>
              </a:rPr>
              <a:t>Nacional</a:t>
            </a:r>
            <a:r>
              <a:rPr lang="es-MX" sz="2400" dirty="0">
                <a:solidFill>
                  <a:schemeClr val="tx1"/>
                </a:solidFill>
              </a:rPr>
              <a:t> </a:t>
            </a:r>
            <a:r>
              <a:rPr lang="es-MX" sz="2400" dirty="0" smtClean="0">
                <a:solidFill>
                  <a:schemeClr val="tx1"/>
                </a:solidFill>
              </a:rPr>
              <a:t>(Consejería </a:t>
            </a:r>
            <a:r>
              <a:rPr lang="es-MX" sz="2400" dirty="0">
                <a:solidFill>
                  <a:schemeClr val="tx1"/>
                </a:solidFill>
              </a:rPr>
              <a:t>J</a:t>
            </a:r>
            <a:r>
              <a:rPr lang="es-MX" sz="2400" dirty="0" smtClean="0">
                <a:solidFill>
                  <a:schemeClr val="tx1"/>
                </a:solidFill>
              </a:rPr>
              <a:t>urídica del Ejecutivo).</a:t>
            </a:r>
          </a:p>
          <a:p>
            <a:r>
              <a:rPr lang="es-MX" sz="2400" dirty="0" smtClean="0">
                <a:solidFill>
                  <a:schemeClr val="tx1"/>
                </a:solidFill>
              </a:rPr>
              <a:t>Revisión </a:t>
            </a:r>
            <a:r>
              <a:rPr lang="es-MX" sz="2400" dirty="0">
                <a:solidFill>
                  <a:schemeClr val="tx1"/>
                </a:solidFill>
              </a:rPr>
              <a:t>ante un Comité de 3 ministros asuntos jurisdiccionales de la SCJN.</a:t>
            </a:r>
          </a:p>
          <a:p>
            <a:endParaRPr lang="es-ES_tradnl" dirty="0"/>
          </a:p>
        </p:txBody>
      </p:sp>
      <p:sp>
        <p:nvSpPr>
          <p:cNvPr id="6" name="Marcador de contenido 5"/>
          <p:cNvSpPr>
            <a:spLocks noGrp="1"/>
          </p:cNvSpPr>
          <p:nvPr>
            <p:ph sz="quarter" idx="4"/>
          </p:nvPr>
        </p:nvSpPr>
        <p:spPr>
          <a:xfrm>
            <a:off x="1205017" y="1852578"/>
            <a:ext cx="4906534" cy="4235396"/>
          </a:xfrm>
        </p:spPr>
        <p:txBody>
          <a:bodyPr>
            <a:normAutofit lnSpcReduction="10000"/>
          </a:bodyPr>
          <a:lstStyle/>
          <a:p>
            <a:r>
              <a:rPr lang="es-MX" sz="2400" dirty="0">
                <a:solidFill>
                  <a:schemeClr val="tx1"/>
                </a:solidFill>
              </a:rPr>
              <a:t>Instituto Nacional de Transparencia, Acceso a la Información y Protección de Datos </a:t>
            </a:r>
            <a:r>
              <a:rPr lang="es-MX" sz="2400" dirty="0" smtClean="0">
                <a:solidFill>
                  <a:schemeClr val="tx1"/>
                </a:solidFill>
              </a:rPr>
              <a:t>Personales </a:t>
            </a:r>
            <a:r>
              <a:rPr lang="es-MX" sz="2400" dirty="0">
                <a:solidFill>
                  <a:schemeClr val="tx1"/>
                </a:solidFill>
              </a:rPr>
              <a:t>(Órgano garante</a:t>
            </a:r>
            <a:r>
              <a:rPr lang="es-MX" sz="2400" dirty="0" smtClean="0">
                <a:solidFill>
                  <a:schemeClr val="tx1"/>
                </a:solidFill>
              </a:rPr>
              <a:t>).</a:t>
            </a:r>
          </a:p>
          <a:p>
            <a:r>
              <a:rPr lang="es-MX" sz="2400" dirty="0">
                <a:solidFill>
                  <a:schemeClr val="tx1"/>
                </a:solidFill>
              </a:rPr>
              <a:t>Obligaciones de transparencia.</a:t>
            </a:r>
          </a:p>
          <a:p>
            <a:r>
              <a:rPr lang="es-MX" sz="2400" dirty="0" smtClean="0">
                <a:solidFill>
                  <a:schemeClr val="tx1"/>
                </a:solidFill>
              </a:rPr>
              <a:t>Procedimientos </a:t>
            </a:r>
            <a:r>
              <a:rPr lang="es-MX" sz="2400" dirty="0">
                <a:solidFill>
                  <a:schemeClr val="tx1"/>
                </a:solidFill>
              </a:rPr>
              <a:t>de acceso a la información </a:t>
            </a:r>
            <a:r>
              <a:rPr lang="es-MX" sz="2400" dirty="0" smtClean="0">
                <a:solidFill>
                  <a:schemeClr val="tx1"/>
                </a:solidFill>
              </a:rPr>
              <a:t>pública.</a:t>
            </a:r>
          </a:p>
          <a:p>
            <a:r>
              <a:rPr lang="es-MX" sz="2400" dirty="0">
                <a:solidFill>
                  <a:schemeClr val="tx1"/>
                </a:solidFill>
              </a:rPr>
              <a:t>Derecho a la información</a:t>
            </a:r>
            <a:r>
              <a:rPr lang="es-MX" sz="2400" dirty="0" smtClean="0">
                <a:solidFill>
                  <a:schemeClr val="tx1"/>
                </a:solidFill>
              </a:rPr>
              <a:t>.</a:t>
            </a:r>
          </a:p>
          <a:p>
            <a:r>
              <a:rPr lang="es-MX" sz="2400" dirty="0" smtClean="0">
                <a:solidFill>
                  <a:schemeClr val="tx1"/>
                </a:solidFill>
              </a:rPr>
              <a:t>Protección de datos personales                  (Ley Federal de Protección de Datos Personales en posesión de los Particulares).</a:t>
            </a:r>
          </a:p>
          <a:p>
            <a:endParaRPr lang="es-MX" sz="2400" dirty="0">
              <a:solidFill>
                <a:schemeClr val="tx1"/>
              </a:solidFill>
            </a:endParaRPr>
          </a:p>
          <a:p>
            <a:endParaRPr lang="es-ES_tradnl" sz="2400" dirty="0">
              <a:solidFill>
                <a:schemeClr val="tx1"/>
              </a:solidFill>
            </a:endParaRPr>
          </a:p>
        </p:txBody>
      </p:sp>
      <p:sp>
        <p:nvSpPr>
          <p:cNvPr id="8"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5</a:t>
            </a:r>
          </a:p>
        </p:txBody>
      </p:sp>
    </p:spTree>
    <p:extLst>
      <p:ext uri="{BB962C8B-B14F-4D97-AF65-F5344CB8AC3E}">
        <p14:creationId xmlns:p14="http://schemas.microsoft.com/office/powerpoint/2010/main" val="2047319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232" y="1005016"/>
            <a:ext cx="4878448" cy="608776"/>
          </a:xfrm>
        </p:spPr>
        <p:txBody>
          <a:bodyPr>
            <a:noAutofit/>
          </a:bodyPr>
          <a:lstStyle/>
          <a:p>
            <a:r>
              <a:rPr lang="es-MX" sz="3200" b="1" dirty="0">
                <a:solidFill>
                  <a:srgbClr val="FF9900"/>
                </a:solidFill>
                <a:effectLst>
                  <a:outerShdw blurRad="38100" dist="38100" dir="2700000" algn="tl">
                    <a:srgbClr val="000000">
                      <a:alpha val="43137"/>
                    </a:srgbClr>
                  </a:outerShdw>
                </a:effectLst>
                <a:latin typeface="+mn-lt"/>
              </a:rPr>
              <a:t>Sistema Nacional Anticorrupción</a:t>
            </a:r>
            <a:endParaRPr lang="es-ES_tradnl" sz="3200" b="1" dirty="0">
              <a:solidFill>
                <a:srgbClr val="FF9900"/>
              </a:solidFill>
              <a:effectLst>
                <a:outerShdw blurRad="38100" dist="38100" dir="2700000" algn="tl">
                  <a:srgbClr val="000000">
                    <a:alpha val="43137"/>
                  </a:srgbClr>
                </a:outerShdw>
              </a:effectLst>
              <a:latin typeface="+mn-lt"/>
            </a:endParaRPr>
          </a:p>
        </p:txBody>
      </p:sp>
      <p:sp>
        <p:nvSpPr>
          <p:cNvPr id="9" name="Marcador de contenido 2"/>
          <p:cNvSpPr>
            <a:spLocks noGrp="1"/>
          </p:cNvSpPr>
          <p:nvPr>
            <p:ph sz="half" idx="2"/>
          </p:nvPr>
        </p:nvSpPr>
        <p:spPr>
          <a:xfrm>
            <a:off x="6217920" y="1981753"/>
            <a:ext cx="4937760" cy="4023360"/>
          </a:xfrm>
        </p:spPr>
        <p:txBody>
          <a:bodyPr>
            <a:normAutofit fontScale="77500" lnSpcReduction="20000"/>
          </a:bodyPr>
          <a:lstStyle/>
          <a:p>
            <a:pPr algn="just">
              <a:buFont typeface="Wingdings" panose="05000000000000000000" pitchFamily="2" charset="2"/>
              <a:buChar char="Ø"/>
            </a:pPr>
            <a:r>
              <a:rPr lang="es-MX" dirty="0"/>
              <a:t> </a:t>
            </a:r>
            <a:r>
              <a:rPr lang="es-MX" sz="2600" dirty="0">
                <a:solidFill>
                  <a:schemeClr val="tx1"/>
                </a:solidFill>
              </a:rPr>
              <a:t>Fiscalía </a:t>
            </a:r>
            <a:r>
              <a:rPr lang="es-MX" sz="2600" dirty="0" smtClean="0">
                <a:solidFill>
                  <a:schemeClr val="tx1"/>
                </a:solidFill>
              </a:rPr>
              <a:t>especializada </a:t>
            </a:r>
            <a:r>
              <a:rPr lang="es-MX" sz="2600" dirty="0">
                <a:solidFill>
                  <a:schemeClr val="tx1"/>
                </a:solidFill>
              </a:rPr>
              <a:t>en </a:t>
            </a:r>
            <a:r>
              <a:rPr lang="es-MX" sz="2600" dirty="0" smtClean="0">
                <a:solidFill>
                  <a:schemeClr val="tx1"/>
                </a:solidFill>
              </a:rPr>
              <a:t>combate </a:t>
            </a:r>
            <a:r>
              <a:rPr lang="es-MX" sz="2600" dirty="0">
                <a:solidFill>
                  <a:schemeClr val="tx1"/>
                </a:solidFill>
              </a:rPr>
              <a:t>a la </a:t>
            </a:r>
            <a:r>
              <a:rPr lang="es-MX" sz="2600" dirty="0" smtClean="0">
                <a:solidFill>
                  <a:schemeClr val="tx1"/>
                </a:solidFill>
              </a:rPr>
              <a:t>  corrupción</a:t>
            </a:r>
            <a:r>
              <a:rPr lang="es-MX" sz="2600" dirty="0">
                <a:solidFill>
                  <a:schemeClr val="tx1"/>
                </a:solidFill>
              </a:rPr>
              <a:t>.</a:t>
            </a:r>
          </a:p>
          <a:p>
            <a:pPr algn="just">
              <a:buFont typeface="Wingdings" panose="05000000000000000000" pitchFamily="2" charset="2"/>
              <a:buChar char="Ø"/>
            </a:pPr>
            <a:r>
              <a:rPr lang="es-MX" sz="2600" dirty="0">
                <a:solidFill>
                  <a:schemeClr val="tx1"/>
                </a:solidFill>
              </a:rPr>
              <a:t> Auditoría Superior de la Federación.</a:t>
            </a:r>
          </a:p>
          <a:p>
            <a:pPr algn="just">
              <a:buFont typeface="Wingdings" panose="05000000000000000000" pitchFamily="2" charset="2"/>
              <a:buChar char="Ø"/>
            </a:pPr>
            <a:r>
              <a:rPr lang="es-MX" sz="2600" dirty="0">
                <a:solidFill>
                  <a:schemeClr val="tx1"/>
                </a:solidFill>
              </a:rPr>
              <a:t>Secretaría de la Función Pública.</a:t>
            </a:r>
          </a:p>
          <a:p>
            <a:pPr algn="just">
              <a:buFont typeface="Wingdings" panose="05000000000000000000" pitchFamily="2" charset="2"/>
              <a:buChar char="Ø"/>
            </a:pPr>
            <a:r>
              <a:rPr lang="es-MX" sz="2600" dirty="0">
                <a:solidFill>
                  <a:schemeClr val="tx1"/>
                </a:solidFill>
              </a:rPr>
              <a:t>Órganos de Control Interno de entes públicos federales autónomos y del poder legislativo</a:t>
            </a:r>
            <a:r>
              <a:rPr lang="es-MX" sz="2600" dirty="0" smtClean="0">
                <a:solidFill>
                  <a:schemeClr val="tx1"/>
                </a:solidFill>
              </a:rPr>
              <a:t>.</a:t>
            </a:r>
          </a:p>
          <a:p>
            <a:pPr algn="just">
              <a:buFont typeface="Wingdings" panose="05000000000000000000" pitchFamily="2" charset="2"/>
              <a:buChar char="Ø"/>
            </a:pPr>
            <a:r>
              <a:rPr lang="es-MX" sz="2800" dirty="0">
                <a:solidFill>
                  <a:schemeClr val="tx1"/>
                </a:solidFill>
              </a:rPr>
              <a:t>Comité coordinador. ASF, FECC, SFP, TFJFA, INAI, CJF y CPC.</a:t>
            </a:r>
          </a:p>
          <a:p>
            <a:pPr algn="just">
              <a:buFont typeface="Wingdings" panose="05000000000000000000" pitchFamily="2" charset="2"/>
              <a:buChar char="Ø"/>
            </a:pPr>
            <a:r>
              <a:rPr lang="es-MX" sz="2800" dirty="0">
                <a:solidFill>
                  <a:schemeClr val="tx1"/>
                </a:solidFill>
              </a:rPr>
              <a:t>Legislaturas estatales con facultades para constituir los sistemas estatales.</a:t>
            </a:r>
          </a:p>
          <a:p>
            <a:pPr algn="just">
              <a:buFont typeface="Wingdings" panose="05000000000000000000" pitchFamily="2" charset="2"/>
              <a:buChar char="Ø"/>
            </a:pPr>
            <a:r>
              <a:rPr lang="es-MX" sz="2800" dirty="0">
                <a:solidFill>
                  <a:schemeClr val="tx1"/>
                </a:solidFill>
              </a:rPr>
              <a:t>Tribunal Federal de Justicia Administrativa.</a:t>
            </a:r>
            <a:endParaRPr lang="es-ES_tradnl" sz="2800" dirty="0">
              <a:solidFill>
                <a:schemeClr val="tx1"/>
              </a:solidFill>
            </a:endParaRPr>
          </a:p>
          <a:p>
            <a:pPr algn="just">
              <a:buFont typeface="Wingdings" panose="05000000000000000000" pitchFamily="2" charset="2"/>
              <a:buChar char="Ø"/>
            </a:pPr>
            <a:endParaRPr lang="es-MX" sz="2600" dirty="0" smtClean="0">
              <a:solidFill>
                <a:schemeClr val="tx1"/>
              </a:solidFill>
            </a:endParaRPr>
          </a:p>
          <a:p>
            <a:pPr>
              <a:buFont typeface="Arial" charset="0"/>
              <a:buChar char="•"/>
            </a:pPr>
            <a:endParaRPr lang="es-ES_tradnl" dirty="0"/>
          </a:p>
        </p:txBody>
      </p:sp>
      <p:sp>
        <p:nvSpPr>
          <p:cNvPr id="10" name="Marcador de contenido 3"/>
          <p:cNvSpPr>
            <a:spLocks noGrp="1"/>
          </p:cNvSpPr>
          <p:nvPr>
            <p:ph sz="half" idx="1"/>
          </p:nvPr>
        </p:nvSpPr>
        <p:spPr>
          <a:xfrm>
            <a:off x="1121992" y="1981753"/>
            <a:ext cx="4734354" cy="3059804"/>
          </a:xfrm>
        </p:spPr>
        <p:txBody>
          <a:bodyPr>
            <a:normAutofit fontScale="77500" lnSpcReduction="20000"/>
          </a:bodyPr>
          <a:lstStyle/>
          <a:p>
            <a:pPr marL="0" indent="0">
              <a:buNone/>
            </a:pPr>
            <a:r>
              <a:rPr lang="es-MX" sz="2600" dirty="0" smtClean="0">
                <a:solidFill>
                  <a:schemeClr val="tx1"/>
                </a:solidFill>
              </a:rPr>
              <a:t>RAE </a:t>
            </a:r>
            <a:r>
              <a:rPr lang="es-MX" sz="2600" dirty="0">
                <a:solidFill>
                  <a:schemeClr val="tx1"/>
                </a:solidFill>
              </a:rPr>
              <a:t>-  </a:t>
            </a:r>
            <a:r>
              <a:rPr lang="es-MX" sz="2600" dirty="0" smtClean="0">
                <a:solidFill>
                  <a:schemeClr val="tx1"/>
                </a:solidFill>
              </a:rPr>
              <a:t>La </a:t>
            </a:r>
            <a:r>
              <a:rPr lang="es-MX" sz="2600" dirty="0">
                <a:solidFill>
                  <a:schemeClr val="tx1"/>
                </a:solidFill>
              </a:rPr>
              <a:t>utilización de las funciones y medios públicos en provecho económico o de otra índole de sus gestores.  </a:t>
            </a:r>
            <a:endParaRPr lang="es-MX" sz="2600" dirty="0" smtClean="0">
              <a:solidFill>
                <a:schemeClr val="tx1"/>
              </a:solidFill>
            </a:endParaRPr>
          </a:p>
          <a:p>
            <a:pPr marL="0" indent="0">
              <a:buNone/>
            </a:pPr>
            <a:endParaRPr lang="es-MX" sz="2600" dirty="0">
              <a:solidFill>
                <a:schemeClr val="tx1"/>
              </a:solidFill>
            </a:endParaRPr>
          </a:p>
          <a:p>
            <a:pPr marL="0" indent="0">
              <a:buNone/>
            </a:pPr>
            <a:r>
              <a:rPr lang="es-MX" sz="2600" dirty="0" smtClean="0">
                <a:solidFill>
                  <a:schemeClr val="tx1"/>
                </a:solidFill>
              </a:rPr>
              <a:t>T I  </a:t>
            </a:r>
            <a:r>
              <a:rPr lang="es-MX" sz="2600" dirty="0">
                <a:solidFill>
                  <a:schemeClr val="tx1"/>
                </a:solidFill>
              </a:rPr>
              <a:t>- </a:t>
            </a:r>
            <a:r>
              <a:rPr lang="es-MX" sz="2600" dirty="0" smtClean="0">
                <a:solidFill>
                  <a:schemeClr val="tx1"/>
                </a:solidFill>
              </a:rPr>
              <a:t>El </a:t>
            </a:r>
            <a:r>
              <a:rPr lang="es-MX" sz="2600" dirty="0">
                <a:solidFill>
                  <a:schemeClr val="tx1"/>
                </a:solidFill>
              </a:rPr>
              <a:t>abuso del poder encomendado (público) para ganancias privadas</a:t>
            </a:r>
            <a:r>
              <a:rPr lang="es-MX" sz="2600" dirty="0" smtClean="0">
                <a:solidFill>
                  <a:schemeClr val="tx1"/>
                </a:solidFill>
              </a:rPr>
              <a:t>.</a:t>
            </a:r>
          </a:p>
          <a:p>
            <a:pPr marL="0" indent="0">
              <a:buNone/>
            </a:pPr>
            <a:endParaRPr lang="es-MX" sz="2600" dirty="0">
              <a:solidFill>
                <a:schemeClr val="tx1"/>
              </a:solidFill>
            </a:endParaRPr>
          </a:p>
          <a:p>
            <a:pPr marL="0" indent="0">
              <a:buNone/>
            </a:pPr>
            <a:r>
              <a:rPr lang="es-MX" sz="2600" dirty="0">
                <a:solidFill>
                  <a:schemeClr val="tx1"/>
                </a:solidFill>
              </a:rPr>
              <a:t>BM – </a:t>
            </a:r>
            <a:r>
              <a:rPr lang="es-MX" sz="2600" dirty="0" smtClean="0">
                <a:solidFill>
                  <a:schemeClr val="tx1"/>
                </a:solidFill>
              </a:rPr>
              <a:t>Es </a:t>
            </a:r>
            <a:r>
              <a:rPr lang="es-MX" sz="2600" dirty="0">
                <a:solidFill>
                  <a:schemeClr val="tx1"/>
                </a:solidFill>
              </a:rPr>
              <a:t>el abuso del poder público para el beneficio privado.</a:t>
            </a:r>
            <a:endParaRPr lang="es-ES_tradnl" sz="2600" dirty="0">
              <a:solidFill>
                <a:schemeClr val="tx1"/>
              </a:solidFill>
            </a:endParaRPr>
          </a:p>
        </p:txBody>
      </p:sp>
      <p:sp>
        <p:nvSpPr>
          <p:cNvPr id="11" name="Título 1"/>
          <p:cNvSpPr txBox="1">
            <a:spLocks/>
          </p:cNvSpPr>
          <p:nvPr/>
        </p:nvSpPr>
        <p:spPr>
          <a:xfrm>
            <a:off x="1060209" y="667265"/>
            <a:ext cx="4685268" cy="94652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200" b="1" dirty="0">
                <a:solidFill>
                  <a:srgbClr val="FF9900"/>
                </a:solidFill>
                <a:effectLst>
                  <a:outerShdw blurRad="38100" dist="38100" dir="2700000" algn="tl">
                    <a:srgbClr val="000000">
                      <a:alpha val="43137"/>
                    </a:srgbClr>
                  </a:outerShdw>
                </a:effectLst>
                <a:latin typeface="+mn-lt"/>
              </a:rPr>
              <a:t>Anticorrupción </a:t>
            </a:r>
          </a:p>
          <a:p>
            <a:r>
              <a:rPr lang="es-MX" sz="3200" b="1" dirty="0" smtClean="0">
                <a:solidFill>
                  <a:srgbClr val="FF9900"/>
                </a:solidFill>
                <a:effectLst>
                  <a:outerShdw blurRad="38100" dist="38100" dir="2700000" algn="tl">
                    <a:srgbClr val="000000">
                      <a:alpha val="43137"/>
                    </a:srgbClr>
                  </a:outerShdw>
                </a:effectLst>
                <a:latin typeface="+mn-lt"/>
              </a:rPr>
              <a:t>(</a:t>
            </a:r>
            <a:r>
              <a:rPr lang="es-MX" sz="3200" b="1" dirty="0">
                <a:solidFill>
                  <a:srgbClr val="FF9900"/>
                </a:solidFill>
                <a:effectLst>
                  <a:outerShdw blurRad="38100" dist="38100" dir="2700000" algn="tl">
                    <a:srgbClr val="000000">
                      <a:alpha val="43137"/>
                    </a:srgbClr>
                  </a:outerShdw>
                </a:effectLst>
                <a:latin typeface="+mn-lt"/>
              </a:rPr>
              <a:t>contra la </a:t>
            </a:r>
            <a:r>
              <a:rPr lang="es-MX" sz="3200" b="1" u="sng" dirty="0">
                <a:solidFill>
                  <a:srgbClr val="FF9900"/>
                </a:solidFill>
                <a:effectLst>
                  <a:outerShdw blurRad="38100" dist="38100" dir="2700000" algn="tl">
                    <a:srgbClr val="000000">
                      <a:alpha val="43137"/>
                    </a:srgbClr>
                  </a:outerShdw>
                </a:effectLst>
                <a:latin typeface="+mn-lt"/>
              </a:rPr>
              <a:t>corrupción</a:t>
            </a:r>
            <a:r>
              <a:rPr lang="es-MX" sz="3200" b="1" dirty="0">
                <a:solidFill>
                  <a:srgbClr val="FF9900"/>
                </a:solidFill>
                <a:effectLst>
                  <a:outerShdw blurRad="38100" dist="38100" dir="2700000" algn="tl">
                    <a:srgbClr val="000000">
                      <a:alpha val="43137"/>
                    </a:srgbClr>
                  </a:outerShdw>
                </a:effectLst>
                <a:latin typeface="+mn-lt"/>
              </a:rPr>
              <a:t>)</a:t>
            </a:r>
            <a:endParaRPr lang="es-ES_tradnl" sz="3200" b="1" dirty="0">
              <a:solidFill>
                <a:srgbClr val="FF9900"/>
              </a:solidFill>
              <a:effectLst>
                <a:outerShdw blurRad="38100" dist="38100" dir="2700000" algn="tl">
                  <a:srgbClr val="000000">
                    <a:alpha val="43137"/>
                  </a:srgbClr>
                </a:outerShdw>
              </a:effectLst>
              <a:latin typeface="+mn-lt"/>
            </a:endParaRPr>
          </a:p>
        </p:txBody>
      </p:sp>
      <p:sp>
        <p:nvSpPr>
          <p:cNvPr id="7"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6</a:t>
            </a:r>
          </a:p>
        </p:txBody>
      </p:sp>
    </p:spTree>
    <p:extLst>
      <p:ext uri="{BB962C8B-B14F-4D97-AF65-F5344CB8AC3E}">
        <p14:creationId xmlns:p14="http://schemas.microsoft.com/office/powerpoint/2010/main" val="97591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half" idx="1"/>
            <p:extLst>
              <p:ext uri="{D42A27DB-BD31-4B8C-83A1-F6EECF244321}">
                <p14:modId xmlns:p14="http://schemas.microsoft.com/office/powerpoint/2010/main" val="2473085759"/>
              </p:ext>
            </p:extLst>
          </p:nvPr>
        </p:nvGraphicFramePr>
        <p:xfrm>
          <a:off x="1845578" y="604007"/>
          <a:ext cx="8489659" cy="5461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p:cNvSpPr>
            <a:spLocks noGrp="1"/>
          </p:cNvSpPr>
          <p:nvPr>
            <p:ph sz="half" idx="1"/>
          </p:nvPr>
        </p:nvSpPr>
        <p:spPr>
          <a:xfrm>
            <a:off x="8954530" y="2129521"/>
            <a:ext cx="2323070" cy="3059804"/>
          </a:xfrm>
        </p:spPr>
        <p:txBody>
          <a:bodyPr>
            <a:noAutofit/>
          </a:bodyPr>
          <a:lstStyle/>
          <a:p>
            <a:pPr marL="0" indent="0">
              <a:buNone/>
            </a:pPr>
            <a:r>
              <a:rPr lang="es-MX" sz="3200" b="1" spc="-50" dirty="0">
                <a:solidFill>
                  <a:srgbClr val="FF9900"/>
                </a:solidFill>
                <a:effectLst>
                  <a:outerShdw blurRad="38100" dist="38100" dir="2700000" algn="tl">
                    <a:srgbClr val="000000">
                      <a:alpha val="43137"/>
                    </a:srgbClr>
                  </a:outerShdw>
                </a:effectLst>
                <a:ea typeface="+mj-ea"/>
                <a:cs typeface="+mj-cs"/>
              </a:rPr>
              <a:t>Transparencia</a:t>
            </a:r>
          </a:p>
          <a:p>
            <a:pPr marL="0" indent="0">
              <a:buNone/>
            </a:pPr>
            <a:endParaRPr lang="es-MX" sz="3200" b="1" spc="-50" dirty="0">
              <a:solidFill>
                <a:srgbClr val="FF9900"/>
              </a:solidFill>
              <a:effectLst>
                <a:outerShdw blurRad="38100" dist="38100" dir="2700000" algn="tl">
                  <a:srgbClr val="000000">
                    <a:alpha val="43137"/>
                  </a:srgbClr>
                </a:outerShdw>
              </a:effectLst>
              <a:ea typeface="+mj-ea"/>
              <a:cs typeface="+mj-cs"/>
            </a:endParaRPr>
          </a:p>
          <a:p>
            <a:pPr>
              <a:buFont typeface="Wingdings" panose="05000000000000000000" pitchFamily="2" charset="2"/>
              <a:buChar char="ü"/>
            </a:pPr>
            <a:r>
              <a:rPr lang="es-MX" sz="3200" b="1" spc="-50" dirty="0">
                <a:solidFill>
                  <a:srgbClr val="FF9900"/>
                </a:solidFill>
                <a:effectLst>
                  <a:outerShdw blurRad="38100" dist="38100" dir="2700000" algn="tl">
                    <a:srgbClr val="000000">
                      <a:alpha val="43137"/>
                    </a:srgbClr>
                  </a:outerShdw>
                </a:effectLst>
                <a:ea typeface="+mj-ea"/>
                <a:cs typeface="+mj-cs"/>
              </a:rPr>
              <a:t>INAI</a:t>
            </a:r>
          </a:p>
          <a:p>
            <a:pPr>
              <a:buFont typeface="Wingdings" panose="05000000000000000000" pitchFamily="2" charset="2"/>
              <a:buChar char="ü"/>
            </a:pPr>
            <a:r>
              <a:rPr lang="es-MX" sz="3200" b="1" spc="-50" dirty="0">
                <a:solidFill>
                  <a:srgbClr val="FF9900"/>
                </a:solidFill>
                <a:effectLst>
                  <a:outerShdw blurRad="38100" dist="38100" dir="2700000" algn="tl">
                    <a:srgbClr val="000000">
                      <a:alpha val="43137"/>
                    </a:srgbClr>
                  </a:outerShdw>
                </a:effectLst>
                <a:ea typeface="+mj-ea"/>
                <a:cs typeface="+mj-cs"/>
              </a:rPr>
              <a:t>CJF</a:t>
            </a:r>
          </a:p>
          <a:p>
            <a:pPr>
              <a:buFont typeface="Wingdings" panose="05000000000000000000" pitchFamily="2" charset="2"/>
              <a:buChar char="ü"/>
            </a:pPr>
            <a:r>
              <a:rPr lang="es-MX" sz="3200" b="1" spc="-50" dirty="0">
                <a:solidFill>
                  <a:srgbClr val="FF9900"/>
                </a:solidFill>
                <a:effectLst>
                  <a:outerShdw blurRad="38100" dist="38100" dir="2700000" algn="tl">
                    <a:srgbClr val="000000">
                      <a:alpha val="43137"/>
                    </a:srgbClr>
                  </a:outerShdw>
                </a:effectLst>
                <a:ea typeface="+mj-ea"/>
                <a:cs typeface="+mj-cs"/>
              </a:rPr>
              <a:t>CPC</a:t>
            </a:r>
            <a:endParaRPr lang="es-ES_tradnl" sz="3200" b="1" spc="-50" dirty="0">
              <a:solidFill>
                <a:srgbClr val="FF9900"/>
              </a:solidFill>
              <a:effectLst>
                <a:outerShdw blurRad="38100" dist="38100" dir="2700000" algn="tl">
                  <a:srgbClr val="000000">
                    <a:alpha val="43137"/>
                  </a:srgbClr>
                </a:outerShdw>
              </a:effectLst>
              <a:ea typeface="+mj-ea"/>
              <a:cs typeface="+mj-cs"/>
            </a:endParaRPr>
          </a:p>
        </p:txBody>
      </p:sp>
      <p:sp>
        <p:nvSpPr>
          <p:cNvPr id="7" name="Marcador de contenido 3"/>
          <p:cNvSpPr>
            <a:spLocks noGrp="1"/>
          </p:cNvSpPr>
          <p:nvPr>
            <p:ph sz="half" idx="1"/>
          </p:nvPr>
        </p:nvSpPr>
        <p:spPr>
          <a:xfrm>
            <a:off x="1113754" y="2302515"/>
            <a:ext cx="2568559" cy="3059804"/>
          </a:xfrm>
        </p:spPr>
        <p:txBody>
          <a:bodyPr>
            <a:normAutofit/>
          </a:bodyPr>
          <a:lstStyle/>
          <a:p>
            <a:pPr marL="0" indent="0">
              <a:buNone/>
            </a:pPr>
            <a:r>
              <a:rPr lang="es-MX" sz="3200" b="1" spc="-50" dirty="0">
                <a:solidFill>
                  <a:srgbClr val="FF9900"/>
                </a:solidFill>
                <a:effectLst>
                  <a:outerShdw blurRad="38100" dist="38100" dir="2700000" algn="tl">
                    <a:srgbClr val="000000">
                      <a:alpha val="43137"/>
                    </a:srgbClr>
                  </a:outerShdw>
                </a:effectLst>
                <a:ea typeface="+mj-ea"/>
                <a:cs typeface="+mj-cs"/>
              </a:rPr>
              <a:t>Comité Coordinador del Sistema Nacional Anticorrupción</a:t>
            </a:r>
            <a:endParaRPr lang="es-ES_tradnl" sz="3200" b="1" spc="-50" dirty="0">
              <a:solidFill>
                <a:srgbClr val="FF9900"/>
              </a:solidFill>
              <a:effectLst>
                <a:outerShdw blurRad="38100" dist="38100" dir="2700000" algn="tl">
                  <a:srgbClr val="000000">
                    <a:alpha val="43137"/>
                  </a:srgbClr>
                </a:outerShdw>
              </a:effectLst>
              <a:ea typeface="+mj-ea"/>
              <a:cs typeface="+mj-cs"/>
            </a:endParaRPr>
          </a:p>
        </p:txBody>
      </p:sp>
      <p:sp>
        <p:nvSpPr>
          <p:cNvPr id="8"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7</a:t>
            </a:r>
          </a:p>
        </p:txBody>
      </p:sp>
    </p:spTree>
    <p:extLst>
      <p:ext uri="{BB962C8B-B14F-4D97-AF65-F5344CB8AC3E}">
        <p14:creationId xmlns:p14="http://schemas.microsoft.com/office/powerpoint/2010/main" val="3971156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3 Rectángulo"/>
          <p:cNvSpPr/>
          <p:nvPr/>
        </p:nvSpPr>
        <p:spPr>
          <a:xfrm>
            <a:off x="3484907" y="2094454"/>
            <a:ext cx="4765050" cy="432048"/>
          </a:xfrm>
          <a:prstGeom prst="rect">
            <a:avLst/>
          </a:prstGeom>
          <a:ln>
            <a:solidFill>
              <a:srgbClr val="003300">
                <a:alpha val="54000"/>
              </a:srgbClr>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a:r>
              <a:rPr lang="es-MX" sz="2400" b="1" dirty="0">
                <a:solidFill>
                  <a:srgbClr val="C00000"/>
                </a:solidFill>
                <a:latin typeface="Times New Roman" panose="02020603050405020304" pitchFamily="18" charset="0"/>
                <a:cs typeface="Times New Roman" panose="02020603050405020304" pitchFamily="18" charset="0"/>
              </a:rPr>
              <a:t>Sistema Nacional Anticorrupción</a:t>
            </a:r>
          </a:p>
        </p:txBody>
      </p:sp>
      <p:sp>
        <p:nvSpPr>
          <p:cNvPr id="39" name="34 Rectángulo"/>
          <p:cNvSpPr/>
          <p:nvPr/>
        </p:nvSpPr>
        <p:spPr>
          <a:xfrm>
            <a:off x="7887628" y="3200494"/>
            <a:ext cx="1511231" cy="712951"/>
          </a:xfrm>
          <a:prstGeom prst="rect">
            <a:avLst/>
          </a:prstGeom>
          <a:solidFill>
            <a:srgbClr val="003300">
              <a:alpha val="9000"/>
            </a:srgbClr>
          </a:solidFill>
          <a:ln w="3175">
            <a:solidFill>
              <a:srgbClr val="003300">
                <a:alpha val="50000"/>
              </a:srgbClr>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500" b="1" kern="1200" dirty="0" smtClean="0">
                <a:solidFill>
                  <a:srgbClr val="003300"/>
                </a:solidFill>
                <a:latin typeface="Times New Roman" panose="02020603050405020304" pitchFamily="18" charset="0"/>
                <a:cs typeface="Times New Roman" panose="02020603050405020304" pitchFamily="18" charset="0"/>
              </a:rPr>
              <a:t>Creación de la Fiscalía Especializada</a:t>
            </a:r>
            <a:endParaRPr lang="es-MX" sz="1500" b="1" kern="1200" dirty="0">
              <a:solidFill>
                <a:srgbClr val="003300"/>
              </a:solidFill>
              <a:latin typeface="Times New Roman" panose="02020603050405020304" pitchFamily="18" charset="0"/>
              <a:cs typeface="Times New Roman" panose="02020603050405020304" pitchFamily="18" charset="0"/>
            </a:endParaRPr>
          </a:p>
        </p:txBody>
      </p:sp>
      <p:sp>
        <p:nvSpPr>
          <p:cNvPr id="40" name="35 Rectángulo"/>
          <p:cNvSpPr/>
          <p:nvPr/>
        </p:nvSpPr>
        <p:spPr>
          <a:xfrm>
            <a:off x="2327229" y="4634949"/>
            <a:ext cx="1791391" cy="706113"/>
          </a:xfrm>
          <a:prstGeom prst="rect">
            <a:avLst/>
          </a:prstGeom>
          <a:solidFill>
            <a:srgbClr val="C00000">
              <a:alpha val="8000"/>
            </a:srgbClr>
          </a:solidFill>
          <a:ln w="9525">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dirty="0">
                <a:solidFill>
                  <a:schemeClr val="accent2">
                    <a:lumMod val="50000"/>
                  </a:schemeClr>
                </a:solidFill>
                <a:latin typeface="Times New Roman" panose="02020603050405020304" pitchFamily="18" charset="0"/>
                <a:cs typeface="Times New Roman" panose="02020603050405020304" pitchFamily="18" charset="0"/>
              </a:rPr>
              <a:t>S</a:t>
            </a:r>
            <a: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t>alas </a:t>
            </a:r>
            <a:r>
              <a:rPr lang="es-MX" sz="1400" b="1" dirty="0">
                <a:solidFill>
                  <a:schemeClr val="accent2">
                    <a:lumMod val="50000"/>
                  </a:schemeClr>
                </a:solidFill>
                <a:latin typeface="Times New Roman" panose="02020603050405020304" pitchFamily="18" charset="0"/>
                <a:cs typeface="Times New Roman" panose="02020603050405020304" pitchFamily="18" charset="0"/>
              </a:rPr>
              <a:t>E</a:t>
            </a:r>
            <a: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t>specializadas</a:t>
            </a:r>
            <a:endParaRPr lang="es-MX" sz="1400" b="1" kern="1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1" name="36 Rectángulo"/>
          <p:cNvSpPr/>
          <p:nvPr/>
        </p:nvSpPr>
        <p:spPr>
          <a:xfrm>
            <a:off x="4510986" y="4634949"/>
            <a:ext cx="1863537" cy="515253"/>
          </a:xfrm>
          <a:prstGeom prst="rect">
            <a:avLst/>
          </a:prstGeom>
          <a:solidFill>
            <a:srgbClr val="C00000">
              <a:alpha val="8000"/>
            </a:srgbClr>
          </a:solidFill>
          <a:ln w="9525">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dirty="0">
                <a:solidFill>
                  <a:schemeClr val="accent2">
                    <a:lumMod val="50000"/>
                  </a:schemeClr>
                </a:solidFill>
                <a:latin typeface="Times New Roman" panose="02020603050405020304" pitchFamily="18" charset="0"/>
                <a:cs typeface="Times New Roman" panose="02020603050405020304" pitchFamily="18" charset="0"/>
              </a:rPr>
              <a:t>T</a:t>
            </a:r>
            <a: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t>ercera Sección</a:t>
            </a:r>
            <a:endParaRPr lang="es-MX" sz="1400" b="1" kern="1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2" name="38 Rectángulo"/>
          <p:cNvSpPr/>
          <p:nvPr/>
        </p:nvSpPr>
        <p:spPr>
          <a:xfrm>
            <a:off x="6135121" y="3220194"/>
            <a:ext cx="1512168" cy="715537"/>
          </a:xfrm>
          <a:prstGeom prst="rect">
            <a:avLst/>
          </a:prstGeom>
          <a:solidFill>
            <a:srgbClr val="FF0000">
              <a:alpha val="5000"/>
            </a:srgbClr>
          </a:solidFill>
          <a:ln w="9525">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500" b="1" kern="1200" dirty="0" smtClean="0">
                <a:solidFill>
                  <a:srgbClr val="C00000"/>
                </a:solidFill>
                <a:latin typeface="Times New Roman" panose="02020603050405020304" pitchFamily="18" charset="0"/>
                <a:cs typeface="Times New Roman" panose="02020603050405020304" pitchFamily="18" charset="0"/>
              </a:rPr>
              <a:t>Transformación del TFJFA</a:t>
            </a:r>
            <a:endParaRPr lang="es-MX" sz="1500" b="1" kern="1200" dirty="0">
              <a:solidFill>
                <a:srgbClr val="C00000"/>
              </a:solidFill>
              <a:latin typeface="Times New Roman" panose="02020603050405020304" pitchFamily="18" charset="0"/>
              <a:cs typeface="Times New Roman" panose="02020603050405020304" pitchFamily="18" charset="0"/>
            </a:endParaRPr>
          </a:p>
        </p:txBody>
      </p:sp>
      <p:sp>
        <p:nvSpPr>
          <p:cNvPr id="43" name="39 Rectángulo"/>
          <p:cNvSpPr/>
          <p:nvPr/>
        </p:nvSpPr>
        <p:spPr>
          <a:xfrm>
            <a:off x="4322763" y="3242826"/>
            <a:ext cx="1631869" cy="571307"/>
          </a:xfrm>
          <a:prstGeom prst="rect">
            <a:avLst/>
          </a:prstGeom>
          <a:solidFill>
            <a:srgbClr val="003300">
              <a:alpha val="9000"/>
            </a:srgbClr>
          </a:solidFill>
          <a:ln w="3175">
            <a:solidFill>
              <a:srgbClr val="003300">
                <a:alpha val="50000"/>
              </a:srgbClr>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spcBef>
                <a:spcPct val="0"/>
              </a:spcBef>
              <a:spcAft>
                <a:spcPct val="35000"/>
              </a:spcAft>
            </a:pPr>
            <a:r>
              <a:rPr lang="es-MX" sz="1500" b="1" kern="1200" dirty="0" smtClean="0">
                <a:solidFill>
                  <a:srgbClr val="003300"/>
                </a:solidFill>
                <a:latin typeface="Times New Roman" panose="02020603050405020304" pitchFamily="18" charset="0"/>
                <a:cs typeface="Times New Roman" panose="02020603050405020304" pitchFamily="18" charset="0"/>
              </a:rPr>
              <a:t>Reforzamiento de la SFP</a:t>
            </a:r>
            <a:endParaRPr lang="es-MX" sz="1500" b="1" kern="1200" dirty="0">
              <a:solidFill>
                <a:srgbClr val="003300"/>
              </a:solidFill>
              <a:latin typeface="Times New Roman" panose="02020603050405020304" pitchFamily="18" charset="0"/>
              <a:cs typeface="Times New Roman" panose="02020603050405020304" pitchFamily="18" charset="0"/>
            </a:endParaRPr>
          </a:p>
        </p:txBody>
      </p:sp>
      <p:sp>
        <p:nvSpPr>
          <p:cNvPr id="44" name="40 Rectángulo"/>
          <p:cNvSpPr/>
          <p:nvPr/>
        </p:nvSpPr>
        <p:spPr>
          <a:xfrm>
            <a:off x="2606452" y="3242039"/>
            <a:ext cx="1512168" cy="531906"/>
          </a:xfrm>
          <a:prstGeom prst="rect">
            <a:avLst/>
          </a:prstGeom>
          <a:solidFill>
            <a:srgbClr val="003300">
              <a:alpha val="9000"/>
            </a:srgbClr>
          </a:solidFill>
          <a:ln w="3175">
            <a:solidFill>
              <a:srgbClr val="003300">
                <a:alpha val="50000"/>
              </a:srgbClr>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spcBef>
                <a:spcPct val="0"/>
              </a:spcBef>
              <a:spcAft>
                <a:spcPct val="35000"/>
              </a:spcAft>
            </a:pPr>
            <a:r>
              <a:rPr lang="es-MX" sz="1500" b="1" kern="1200" dirty="0" smtClean="0">
                <a:solidFill>
                  <a:srgbClr val="003300"/>
                </a:solidFill>
                <a:latin typeface="Times New Roman" panose="02020603050405020304" pitchFamily="18" charset="0"/>
                <a:cs typeface="Times New Roman" panose="02020603050405020304" pitchFamily="18" charset="0"/>
              </a:rPr>
              <a:t>Fortalecimiento de la ASF</a:t>
            </a:r>
            <a:endParaRPr lang="es-MX" sz="1500" b="1" kern="1200" dirty="0">
              <a:solidFill>
                <a:srgbClr val="003300"/>
              </a:solidFill>
              <a:latin typeface="Times New Roman" panose="02020603050405020304" pitchFamily="18" charset="0"/>
              <a:cs typeface="Times New Roman" panose="02020603050405020304" pitchFamily="18" charset="0"/>
            </a:endParaRPr>
          </a:p>
        </p:txBody>
      </p:sp>
      <p:cxnSp>
        <p:nvCxnSpPr>
          <p:cNvPr id="45" name="41 Conector angular"/>
          <p:cNvCxnSpPr>
            <a:stCxn id="38" idx="2"/>
            <a:endCxn id="44" idx="0"/>
          </p:cNvCxnSpPr>
          <p:nvPr/>
        </p:nvCxnSpPr>
        <p:spPr>
          <a:xfrm rot="5400000">
            <a:off x="4257216" y="1631822"/>
            <a:ext cx="715537" cy="2504896"/>
          </a:xfrm>
          <a:prstGeom prst="bentConnector3">
            <a:avLst>
              <a:gd name="adj1" fmla="val 50000"/>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6" name="43 Conector angular"/>
          <p:cNvCxnSpPr>
            <a:stCxn id="38" idx="2"/>
            <a:endCxn id="43" idx="0"/>
          </p:cNvCxnSpPr>
          <p:nvPr/>
        </p:nvCxnSpPr>
        <p:spPr>
          <a:xfrm rot="5400000">
            <a:off x="5144903" y="2520297"/>
            <a:ext cx="716324" cy="728734"/>
          </a:xfrm>
          <a:prstGeom prst="bentConnector3">
            <a:avLst>
              <a:gd name="adj1" fmla="val 50000"/>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7" name="45 Conector angular"/>
          <p:cNvCxnSpPr/>
          <p:nvPr/>
        </p:nvCxnSpPr>
        <p:spPr>
          <a:xfrm rot="16200000" flipH="1">
            <a:off x="6078380" y="2354775"/>
            <a:ext cx="601877" cy="1023773"/>
          </a:xfrm>
          <a:prstGeom prst="bentConnector3">
            <a:avLst>
              <a:gd name="adj1" fmla="val 50000"/>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angular"/>
          <p:cNvCxnSpPr/>
          <p:nvPr/>
        </p:nvCxnSpPr>
        <p:spPr>
          <a:xfrm rot="16200000" flipH="1">
            <a:off x="6953752" y="1483419"/>
            <a:ext cx="603170" cy="2775812"/>
          </a:xfrm>
          <a:prstGeom prst="bentConnector3">
            <a:avLst>
              <a:gd name="adj1" fmla="val 50000"/>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9" name="53 Conector angular"/>
          <p:cNvCxnSpPr>
            <a:stCxn id="42" idx="2"/>
            <a:endCxn id="40" idx="0"/>
          </p:cNvCxnSpPr>
          <p:nvPr/>
        </p:nvCxnSpPr>
        <p:spPr>
          <a:xfrm rot="5400000">
            <a:off x="4707456" y="2451200"/>
            <a:ext cx="699218" cy="3668280"/>
          </a:xfrm>
          <a:prstGeom prst="bentConnector3">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55 Conector angular"/>
          <p:cNvCxnSpPr>
            <a:stCxn id="42" idx="2"/>
            <a:endCxn id="41" idx="0"/>
          </p:cNvCxnSpPr>
          <p:nvPr/>
        </p:nvCxnSpPr>
        <p:spPr>
          <a:xfrm rot="5400000">
            <a:off x="5817371" y="3561115"/>
            <a:ext cx="699218" cy="1448450"/>
          </a:xfrm>
          <a:prstGeom prst="bentConnector3">
            <a:avLst>
              <a:gd name="adj1" fmla="val 50000"/>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57 Conector angular"/>
          <p:cNvCxnSpPr>
            <a:stCxn id="42" idx="2"/>
          </p:cNvCxnSpPr>
          <p:nvPr/>
        </p:nvCxnSpPr>
        <p:spPr>
          <a:xfrm rot="16200000" flipH="1">
            <a:off x="7117019" y="3709917"/>
            <a:ext cx="508599" cy="960226"/>
          </a:xfrm>
          <a:prstGeom prst="bentConnector3">
            <a:avLst>
              <a:gd name="adj1" fmla="val 67938"/>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37 Rectángulo"/>
          <p:cNvSpPr/>
          <p:nvPr/>
        </p:nvSpPr>
        <p:spPr>
          <a:xfrm>
            <a:off x="6788707" y="4445793"/>
            <a:ext cx="2125450" cy="1080120"/>
          </a:xfrm>
          <a:prstGeom prst="rect">
            <a:avLst/>
          </a:prstGeom>
          <a:solidFill>
            <a:srgbClr val="C00000">
              <a:alpha val="8000"/>
            </a:srgbClr>
          </a:solidFill>
          <a:ln w="9525">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150000"/>
              </a:lnSpc>
              <a:spcBef>
                <a:spcPct val="0"/>
              </a:spcBef>
              <a:spcAft>
                <a:spcPct val="35000"/>
              </a:spcAft>
            </a:pPr>
            <a: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t>Principios Razonabilidad</a:t>
            </a:r>
            <a:b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br>
            <a: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t>Proporcionalidad</a:t>
            </a:r>
            <a:b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br>
            <a:r>
              <a:rPr lang="es-MX" sz="1400" b="1" kern="1200" dirty="0" smtClean="0">
                <a:solidFill>
                  <a:schemeClr val="accent2">
                    <a:lumMod val="50000"/>
                  </a:schemeClr>
                </a:solidFill>
                <a:latin typeface="Times New Roman" panose="02020603050405020304" pitchFamily="18" charset="0"/>
                <a:cs typeface="Times New Roman" panose="02020603050405020304" pitchFamily="18" charset="0"/>
              </a:rPr>
              <a:t>Verdad Material</a:t>
            </a:r>
            <a:endParaRPr lang="es-MX" sz="1400" b="1" kern="1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3" name="Título 1"/>
          <p:cNvSpPr>
            <a:spLocks noGrp="1"/>
          </p:cNvSpPr>
          <p:nvPr>
            <p:ph type="title"/>
          </p:nvPr>
        </p:nvSpPr>
        <p:spPr>
          <a:xfrm>
            <a:off x="1295402" y="559838"/>
            <a:ext cx="9858629" cy="1005842"/>
          </a:xfrm>
        </p:spPr>
        <p:txBody>
          <a:bodyPr>
            <a:noAutofit/>
          </a:bodyPr>
          <a:lstStyle/>
          <a:p>
            <a:r>
              <a:rPr lang="es-ES_tradnl" sz="3200" b="1" dirty="0">
                <a:solidFill>
                  <a:srgbClr val="FF9900"/>
                </a:solidFill>
                <a:effectLst>
                  <a:outerShdw blurRad="38100" dist="38100" dir="2700000" algn="tl">
                    <a:srgbClr val="000000">
                      <a:alpha val="43137"/>
                    </a:srgbClr>
                  </a:outerShdw>
                </a:effectLst>
                <a:latin typeface="+mn-lt"/>
              </a:rPr>
              <a:t>Responsabilidades Administrativas</a:t>
            </a:r>
            <a:br>
              <a:rPr lang="es-ES_tradnl" sz="3200" b="1" dirty="0">
                <a:solidFill>
                  <a:srgbClr val="FF9900"/>
                </a:solidFill>
                <a:effectLst>
                  <a:outerShdw blurRad="38100" dist="38100" dir="2700000" algn="tl">
                    <a:srgbClr val="000000">
                      <a:alpha val="43137"/>
                    </a:srgbClr>
                  </a:outerShdw>
                </a:effectLst>
                <a:latin typeface="+mn-lt"/>
              </a:rPr>
            </a:br>
            <a:r>
              <a:rPr lang="es-ES_tradnl" sz="3200" b="1" dirty="0">
                <a:solidFill>
                  <a:srgbClr val="FF9900"/>
                </a:solidFill>
                <a:effectLst>
                  <a:outerShdw blurRad="38100" dist="38100" dir="2700000" algn="tl">
                    <a:srgbClr val="000000">
                      <a:alpha val="43137"/>
                    </a:srgbClr>
                  </a:outerShdw>
                </a:effectLst>
                <a:latin typeface="+mn-lt"/>
              </a:rPr>
              <a:t>Tribunal Federal de Justicia Fiscal y Administrativa </a:t>
            </a:r>
          </a:p>
        </p:txBody>
      </p:sp>
      <p:sp>
        <p:nvSpPr>
          <p:cNvPr id="61" name="Marcador de pie de página 3"/>
          <p:cNvSpPr>
            <a:spLocks noGrp="1"/>
          </p:cNvSpPr>
          <p:nvPr>
            <p:ph type="ftr" sz="quarter" idx="11"/>
          </p:nvPr>
        </p:nvSpPr>
        <p:spPr>
          <a:xfrm>
            <a:off x="11701181" y="6525099"/>
            <a:ext cx="360000" cy="180000"/>
          </a:xfrm>
          <a:noFill/>
          <a:ln>
            <a:solidFill>
              <a:schemeClr val="accent1"/>
            </a:solidFill>
          </a:ln>
        </p:spPr>
        <p:txBody>
          <a:bodyPr/>
          <a:lstStyle/>
          <a:p>
            <a:r>
              <a:rPr lang="en-US" b="1" dirty="0">
                <a:solidFill>
                  <a:schemeClr val="tx1"/>
                </a:solidFill>
              </a:rPr>
              <a:t>8</a:t>
            </a:r>
          </a:p>
        </p:txBody>
      </p:sp>
    </p:spTree>
    <p:extLst>
      <p:ext uri="{BB962C8B-B14F-4D97-AF65-F5344CB8AC3E}">
        <p14:creationId xmlns:p14="http://schemas.microsoft.com/office/powerpoint/2010/main" val="1804382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3115</TotalTime>
  <Words>1305</Words>
  <Application>Microsoft Office PowerPoint</Application>
  <PresentationFormat>Personalizado</PresentationFormat>
  <Paragraphs>217</Paragraphs>
  <Slides>19</Slides>
  <Notes>3</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Retrospección</vt:lpstr>
      <vt:lpstr>TRANSPARENCIA Y CORRUPCIÓN. SISTEMA NACIONAL ANTICORRUPCIÓN</vt:lpstr>
      <vt:lpstr>Generalidades</vt:lpstr>
      <vt:lpstr>TRANSPARENCIA Y ANTICORRUPCIÓN</vt:lpstr>
      <vt:lpstr>Transparencia.</vt:lpstr>
      <vt:lpstr>La transparencia en México (2002).</vt:lpstr>
      <vt:lpstr>Presentación de PowerPoint</vt:lpstr>
      <vt:lpstr>Sistema Nacional Anticorrupción</vt:lpstr>
      <vt:lpstr>Presentación de PowerPoint</vt:lpstr>
      <vt:lpstr>Responsabilidades Administrativas Tribunal Federal de Justicia Fiscal y Administrativa </vt:lpstr>
      <vt:lpstr>Responsabilidades Administrativas Tribunal Federal de Justicia Fiscal y Administrativa </vt:lpstr>
      <vt:lpstr>Responsabilidades Penales  Fiscalía Especializada en Combate a la Corrupción</vt:lpstr>
      <vt:lpstr>Presentación de PowerPoint</vt:lpstr>
      <vt:lpstr>Leyes que sufren modificaciones</vt:lpstr>
      <vt:lpstr>Leyes que sufren modificaciones</vt:lpstr>
      <vt:lpstr>Leyes que sufren modificaciones</vt:lpstr>
      <vt:lpstr>Las instituciones de justicia.</vt:lpstr>
      <vt:lpstr>ACCIONES</vt:lpstr>
      <vt:lpstr>Presentación de PowerPoint</vt:lpstr>
      <vt:lpstr>GRACIAS  POR SU ATENCIÓN</vt:lpstr>
    </vt:vector>
  </TitlesOfParts>
  <Company>tfjfa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Estado democrático de derecho y la necesidad de combatir la corrupción</dc:title>
  <dc:creator>Mayra Ocampo Sorano</dc:creator>
  <cp:lastModifiedBy>Informatica</cp:lastModifiedBy>
  <cp:revision>277</cp:revision>
  <cp:lastPrinted>2015-10-14T16:23:29Z</cp:lastPrinted>
  <dcterms:created xsi:type="dcterms:W3CDTF">2015-09-09T05:16:45Z</dcterms:created>
  <dcterms:modified xsi:type="dcterms:W3CDTF">2015-10-16T15:26:37Z</dcterms:modified>
</cp:coreProperties>
</file>